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1"/>
  </p:notesMasterIdLst>
  <p:handoutMasterIdLst>
    <p:handoutMasterId r:id="rId32"/>
  </p:handoutMasterIdLst>
  <p:sldIdLst>
    <p:sldId id="270" r:id="rId5"/>
    <p:sldId id="271" r:id="rId6"/>
    <p:sldId id="272" r:id="rId7"/>
    <p:sldId id="276" r:id="rId8"/>
    <p:sldId id="273" r:id="rId9"/>
    <p:sldId id="274" r:id="rId10"/>
    <p:sldId id="277" r:id="rId11"/>
    <p:sldId id="275" r:id="rId12"/>
    <p:sldId id="278" r:id="rId13"/>
    <p:sldId id="293" r:id="rId14"/>
    <p:sldId id="283" r:id="rId15"/>
    <p:sldId id="284" r:id="rId16"/>
    <p:sldId id="285" r:id="rId17"/>
    <p:sldId id="286" r:id="rId18"/>
    <p:sldId id="287" r:id="rId19"/>
    <p:sldId id="288" r:id="rId20"/>
    <p:sldId id="290" r:id="rId21"/>
    <p:sldId id="289" r:id="rId22"/>
    <p:sldId id="291" r:id="rId23"/>
    <p:sldId id="292" r:id="rId24"/>
    <p:sldId id="281" r:id="rId25"/>
    <p:sldId id="294" r:id="rId26"/>
    <p:sldId id="295" r:id="rId27"/>
    <p:sldId id="296" r:id="rId28"/>
    <p:sldId id="282" r:id="rId29"/>
    <p:sldId id="26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33"/>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94646" autoAdjust="0"/>
  </p:normalViewPr>
  <p:slideViewPr>
    <p:cSldViewPr snapToGrid="0">
      <p:cViewPr varScale="1">
        <p:scale>
          <a:sx n="82" d="100"/>
          <a:sy n="82" d="100"/>
        </p:scale>
        <p:origin x="538" y="58"/>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uman adabala" userId="2fd4c7b8de6ab6b2" providerId="LiveId" clId="{97D94571-B141-430C-8364-4BA547E34558}"/>
    <pc:docChg chg="modSld">
      <pc:chgData name="hanuman adabala" userId="2fd4c7b8de6ab6b2" providerId="LiveId" clId="{97D94571-B141-430C-8364-4BA547E34558}" dt="2022-04-12T17:48:24.607" v="5"/>
      <pc:docMkLst>
        <pc:docMk/>
      </pc:docMkLst>
      <pc:sldChg chg="modSp mod">
        <pc:chgData name="hanuman adabala" userId="2fd4c7b8de6ab6b2" providerId="LiveId" clId="{97D94571-B141-430C-8364-4BA547E34558}" dt="2022-04-12T17:48:24.607" v="5"/>
        <pc:sldMkLst>
          <pc:docMk/>
          <pc:sldMk cId="3403489989" sldId="270"/>
        </pc:sldMkLst>
        <pc:spChg chg="mod">
          <ac:chgData name="hanuman adabala" userId="2fd4c7b8de6ab6b2" providerId="LiveId" clId="{97D94571-B141-430C-8364-4BA547E34558}" dt="2022-04-12T17:48:24.607" v="5"/>
          <ac:spMkLst>
            <pc:docMk/>
            <pc:sldMk cId="3403489989" sldId="270"/>
            <ac:spMk id="10" creationId="{E7A3E66A-258C-4F76-AF3F-C17BF5CCE6AC}"/>
          </ac:spMkLst>
        </pc:spChg>
      </pc:sldChg>
      <pc:sldChg chg="modSp mod">
        <pc:chgData name="hanuman adabala" userId="2fd4c7b8de6ab6b2" providerId="LiveId" clId="{97D94571-B141-430C-8364-4BA547E34558}" dt="2022-04-12T17:46:22.280" v="0" actId="1076"/>
        <pc:sldMkLst>
          <pc:docMk/>
          <pc:sldMk cId="492168629" sldId="283"/>
        </pc:sldMkLst>
        <pc:spChg chg="mod">
          <ac:chgData name="hanuman adabala" userId="2fd4c7b8de6ab6b2" providerId="LiveId" clId="{97D94571-B141-430C-8364-4BA547E34558}" dt="2022-04-12T17:46:22.280" v="0" actId="1076"/>
          <ac:spMkLst>
            <pc:docMk/>
            <pc:sldMk cId="492168629" sldId="283"/>
            <ac:spMk id="6" creationId="{CB75F7CB-655F-4A89-99C1-6FD174245C8A}"/>
          </ac:spMkLst>
        </pc:spChg>
      </pc:sldChg>
      <pc:sldChg chg="modSp mod">
        <pc:chgData name="hanuman adabala" userId="2fd4c7b8de6ab6b2" providerId="LiveId" clId="{97D94571-B141-430C-8364-4BA547E34558}" dt="2022-04-12T17:47:32.485" v="2" actId="207"/>
        <pc:sldMkLst>
          <pc:docMk/>
          <pc:sldMk cId="1092631337" sldId="288"/>
        </pc:sldMkLst>
        <pc:spChg chg="mod">
          <ac:chgData name="hanuman adabala" userId="2fd4c7b8de6ab6b2" providerId="LiveId" clId="{97D94571-B141-430C-8364-4BA547E34558}" dt="2022-04-12T17:47:32.485" v="2" actId="207"/>
          <ac:spMkLst>
            <pc:docMk/>
            <pc:sldMk cId="1092631337" sldId="288"/>
            <ac:spMk id="7" creationId="{AB1E2705-7A65-4E74-A88D-2D7793D7A8E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4/13/2022</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4/13/2022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7</a:t>
            </a:fld>
            <a:endParaRPr lang="en-US" dirty="0"/>
          </a:p>
        </p:txBody>
      </p:sp>
    </p:spTree>
    <p:extLst>
      <p:ext uri="{BB962C8B-B14F-4D97-AF65-F5344CB8AC3E}">
        <p14:creationId xmlns:p14="http://schemas.microsoft.com/office/powerpoint/2010/main" val="1996093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26</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4/13/2022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4/13/2022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4/13/2022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4/13/2022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6" descr="cmr new logo">
            <a:extLst>
              <a:ext uri="{FF2B5EF4-FFF2-40B4-BE49-F238E27FC236}">
                <a16:creationId xmlns:a16="http://schemas.microsoft.com/office/drawing/2014/main" id="{502BD0BF-3F88-4530-A1C3-151FEC49B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26733" cy="164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C9ACFFA9-A231-4F42-A600-01218524F005}"/>
              </a:ext>
            </a:extLst>
          </p:cNvPr>
          <p:cNvSpPr>
            <a:spLocks noChangeArrowheads="1"/>
          </p:cNvSpPr>
          <p:nvPr/>
        </p:nvSpPr>
        <p:spPr bwMode="auto">
          <a:xfrm>
            <a:off x="2362596" y="4061"/>
            <a:ext cx="8170334"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pPr algn="ctr" eaLnBrk="1" hangingPunct="1"/>
            <a:r>
              <a:rPr lang="en-US" altLang="en-US" sz="4000" b="1" dirty="0">
                <a:solidFill>
                  <a:schemeClr val="bg1"/>
                </a:solidFill>
              </a:rPr>
              <a:t>CMR TECHNICAL CAMPUS</a:t>
            </a:r>
            <a:br>
              <a:rPr lang="en-US" altLang="en-US" b="1" dirty="0">
                <a:solidFill>
                  <a:schemeClr val="bg1"/>
                </a:solidFill>
                <a:latin typeface="Castellar" panose="020A0402060406010301" pitchFamily="18" charset="0"/>
              </a:rPr>
            </a:br>
            <a:r>
              <a:rPr lang="en-US" altLang="en-US" sz="1600" b="1" dirty="0">
                <a:solidFill>
                  <a:schemeClr val="bg1"/>
                </a:solidFill>
                <a:latin typeface="Castellar" panose="020A0402060406010301" pitchFamily="18" charset="0"/>
              </a:rPr>
              <a:t>UGC-Autonomous</a:t>
            </a:r>
          </a:p>
          <a:p>
            <a:pPr algn="ctr" eaLnBrk="1" hangingPunct="1"/>
            <a:r>
              <a:rPr lang="en-US" altLang="en-US" sz="1400" dirty="0">
                <a:solidFill>
                  <a:schemeClr val="bg1"/>
                </a:solidFill>
              </a:rPr>
              <a:t>(Accredited  by  NAAC, NIRF, NBA, Permanently Affiliated to JNTUH, Approved  by AICTE New Delhi)</a:t>
            </a:r>
          </a:p>
          <a:p>
            <a:pPr algn="ctr" eaLnBrk="1" hangingPunct="1"/>
            <a:r>
              <a:rPr lang="en-US" altLang="en-US" sz="1400" dirty="0">
                <a:solidFill>
                  <a:schemeClr val="bg1"/>
                </a:solidFill>
              </a:rPr>
              <a:t>Recognized Under Section 2(f) &amp; 12(B of the UGC Act .1956 ,</a:t>
            </a:r>
            <a:br>
              <a:rPr lang="en-US" altLang="en-US" sz="1400" dirty="0">
                <a:solidFill>
                  <a:schemeClr val="bg1"/>
                </a:solidFill>
              </a:rPr>
            </a:br>
            <a:r>
              <a:rPr lang="en-US" altLang="en-US" sz="1400" dirty="0">
                <a:solidFill>
                  <a:schemeClr val="bg1"/>
                </a:solidFill>
              </a:rPr>
              <a:t>Kandlakoya (V), Medchal Road, Hyderabad -501401.</a:t>
            </a:r>
            <a:endParaRPr lang="en-US" altLang="en-US" sz="1400"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E8AB94D-E135-4129-8772-34C7F11DC716}"/>
              </a:ext>
            </a:extLst>
          </p:cNvPr>
          <p:cNvSpPr txBox="1"/>
          <p:nvPr/>
        </p:nvSpPr>
        <p:spPr>
          <a:xfrm>
            <a:off x="2015064" y="2446771"/>
            <a:ext cx="8865395" cy="523220"/>
          </a:xfrm>
          <a:prstGeom prst="rect">
            <a:avLst/>
          </a:prstGeom>
          <a:noFill/>
        </p:spPr>
        <p:txBody>
          <a:bodyPr wrap="square" rtlCol="0">
            <a:spAutoFit/>
          </a:bodyPr>
          <a:lstStyle/>
          <a:p>
            <a:pPr marL="0" indent="0" algn="ctr">
              <a:buNone/>
              <a:defRPr/>
            </a:pPr>
            <a:r>
              <a:rPr lang="en-IN" sz="28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Transfer Learning for Recognizing Face in Disguise</a:t>
            </a:r>
            <a:endParaRPr lang="en-IN" sz="2800" b="1" dirty="0">
              <a:solidFill>
                <a:srgbClr val="00B0F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6D339CA-D669-4B11-98A7-BC8FE9500A66}"/>
              </a:ext>
            </a:extLst>
          </p:cNvPr>
          <p:cNvSpPr txBox="1"/>
          <p:nvPr/>
        </p:nvSpPr>
        <p:spPr>
          <a:xfrm>
            <a:off x="3049324" y="1911796"/>
            <a:ext cx="7670270" cy="369888"/>
          </a:xfrm>
          <a:prstGeom prst="rect">
            <a:avLst/>
          </a:prstGeom>
          <a:noFill/>
        </p:spPr>
        <p:txBody>
          <a:bodyPr wrap="square">
            <a:spAutoFit/>
          </a:bodyPr>
          <a:lstStyle/>
          <a:p>
            <a:pPr>
              <a:defRPr/>
            </a:pPr>
            <a:r>
              <a:rPr lang="en-US" dirty="0">
                <a:solidFill>
                  <a:schemeClr val="bg1"/>
                </a:solidFill>
                <a:latin typeface="Garamond" panose="020B0604020202020204" pitchFamily="18" charset="0"/>
              </a:rPr>
              <a:t>        </a:t>
            </a:r>
            <a:r>
              <a:rPr lang="en-US" b="1" dirty="0">
                <a:solidFill>
                  <a:schemeClr val="bg1"/>
                </a:solidFill>
                <a:latin typeface="Times New Roman" panose="02020603050405020304" pitchFamily="18" charset="0"/>
                <a:cs typeface="Times New Roman" panose="02020603050405020304" pitchFamily="18" charset="0"/>
              </a:rPr>
              <a:t> </a:t>
            </a:r>
            <a:r>
              <a:rPr lang="en-US" sz="1600" b="1" dirty="0">
                <a:solidFill>
                  <a:schemeClr val="bg1"/>
                </a:solidFill>
                <a:latin typeface="+mj-lt"/>
                <a:cs typeface="Times New Roman" panose="02020603050405020304" pitchFamily="18" charset="0"/>
              </a:rPr>
              <a:t>DEPARTMENT OF COMPUTER SCIENCE AND ENGINEERING</a:t>
            </a:r>
            <a:endParaRPr lang="en-IN" sz="1600" b="1" dirty="0">
              <a:solidFill>
                <a:schemeClr val="bg1"/>
              </a:solidFill>
              <a:latin typeface="+mj-lt"/>
              <a:cs typeface="Times New Roman" panose="02020603050405020304" pitchFamily="18" charset="0"/>
            </a:endParaRPr>
          </a:p>
        </p:txBody>
      </p:sp>
      <p:sp>
        <p:nvSpPr>
          <p:cNvPr id="9" name="TextBox 8">
            <a:extLst>
              <a:ext uri="{FF2B5EF4-FFF2-40B4-BE49-F238E27FC236}">
                <a16:creationId xmlns:a16="http://schemas.microsoft.com/office/drawing/2014/main" id="{1FD04A92-BD20-45E8-84AF-8D194106614D}"/>
              </a:ext>
            </a:extLst>
          </p:cNvPr>
          <p:cNvSpPr txBox="1"/>
          <p:nvPr/>
        </p:nvSpPr>
        <p:spPr>
          <a:xfrm>
            <a:off x="4883546" y="3099066"/>
            <a:ext cx="3128433" cy="923330"/>
          </a:xfrm>
          <a:prstGeom prst="rect">
            <a:avLst/>
          </a:prstGeom>
          <a:noFill/>
        </p:spPr>
        <p:txBody>
          <a:bodyPr wrap="square">
            <a:spAutoFit/>
          </a:bodyPr>
          <a:lstStyle/>
          <a:p>
            <a:pPr marL="0" indent="0" algn="ctr" eaLnBrk="1" fontAlgn="auto" hangingPunct="1">
              <a:buFont typeface="Arial"/>
              <a:buNone/>
              <a:defRPr/>
            </a:pPr>
            <a:r>
              <a:rPr lang="en-IN" b="1" dirty="0">
                <a:solidFill>
                  <a:srgbClr val="002060"/>
                </a:solidFill>
                <a:latin typeface="Times New Roman" panose="02020603050405020304" pitchFamily="18" charset="0"/>
                <a:cs typeface="Times New Roman" panose="02020603050405020304" pitchFamily="18" charset="0"/>
              </a:rPr>
              <a:t>Under the guidance</a:t>
            </a:r>
          </a:p>
          <a:p>
            <a:pPr marL="0" indent="0" algn="ctr" eaLnBrk="1" fontAlgn="auto" hangingPunct="1">
              <a:buFont typeface="Arial"/>
              <a:buNone/>
              <a:defRPr/>
            </a:pPr>
            <a:r>
              <a:rPr lang="en-IN" b="1" dirty="0">
                <a:solidFill>
                  <a:srgbClr val="002060"/>
                </a:solidFill>
                <a:latin typeface="Times New Roman" panose="02020603050405020304" pitchFamily="18" charset="0"/>
                <a:cs typeface="Times New Roman" panose="02020603050405020304" pitchFamily="18" charset="0"/>
              </a:rPr>
              <a:t>of</a:t>
            </a:r>
          </a:p>
          <a:p>
            <a:pPr marL="0" indent="0" algn="ctr" eaLnBrk="1" fontAlgn="auto" hangingPunct="1">
              <a:buFont typeface="Arial"/>
              <a:buNone/>
              <a:defRPr/>
            </a:pPr>
            <a:r>
              <a:rPr lang="en-IN" b="1" dirty="0">
                <a:solidFill>
                  <a:srgbClr val="002060"/>
                </a:solidFill>
                <a:latin typeface="Times New Roman" panose="02020603050405020304" pitchFamily="18" charset="0"/>
                <a:cs typeface="Times New Roman" panose="02020603050405020304" pitchFamily="18" charset="0"/>
              </a:rPr>
              <a:t> </a:t>
            </a:r>
            <a:r>
              <a:rPr lang="en-IN" b="1" dirty="0" err="1">
                <a:solidFill>
                  <a:srgbClr val="002060"/>
                </a:solidFill>
                <a:latin typeface="Times New Roman" panose="02020603050405020304" pitchFamily="18" charset="0"/>
                <a:cs typeface="Times New Roman" panose="02020603050405020304" pitchFamily="18" charset="0"/>
              </a:rPr>
              <a:t>Dr.</a:t>
            </a:r>
            <a:r>
              <a:rPr lang="en-IN" b="1" dirty="0">
                <a:solidFill>
                  <a:srgbClr val="002060"/>
                </a:solidFill>
                <a:latin typeface="Times New Roman" panose="02020603050405020304" pitchFamily="18" charset="0"/>
                <a:cs typeface="Times New Roman" panose="02020603050405020304" pitchFamily="18" charset="0"/>
              </a:rPr>
              <a:t> </a:t>
            </a:r>
            <a:r>
              <a:rPr lang="en-IN" b="1" dirty="0" err="1">
                <a:solidFill>
                  <a:srgbClr val="002060"/>
                </a:solidFill>
                <a:latin typeface="Times New Roman" panose="02020603050405020304" pitchFamily="18" charset="0"/>
                <a:cs typeface="Times New Roman" panose="02020603050405020304" pitchFamily="18" charset="0"/>
              </a:rPr>
              <a:t>A.Prabhu</a:t>
            </a:r>
            <a:endParaRPr lang="en-IN" dirty="0">
              <a:solidFill>
                <a:srgbClr val="00206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7A3E66A-258C-4F76-AF3F-C17BF5CCE6AC}"/>
              </a:ext>
            </a:extLst>
          </p:cNvPr>
          <p:cNvSpPr txBox="1"/>
          <p:nvPr/>
        </p:nvSpPr>
        <p:spPr>
          <a:xfrm>
            <a:off x="6096000" y="4497598"/>
            <a:ext cx="5545933" cy="1692771"/>
          </a:xfrm>
          <a:prstGeom prst="rect">
            <a:avLst/>
          </a:prstGeom>
          <a:noFill/>
        </p:spPr>
        <p:txBody>
          <a:bodyPr wrap="square" rtlCol="0">
            <a:spAutoFit/>
          </a:bodyPr>
          <a:lstStyle/>
          <a:p>
            <a:r>
              <a:rPr lang="en-IN" sz="2000" b="1" dirty="0">
                <a:solidFill>
                  <a:schemeClr val="bg1"/>
                </a:solidFill>
                <a:latin typeface="Times New Roman" panose="02020603050405020304" pitchFamily="18" charset="0"/>
                <a:cs typeface="Times New Roman" panose="02020603050405020304" pitchFamily="18" charset="0"/>
              </a:rPr>
              <a:t>PRESENTED BY</a:t>
            </a:r>
          </a:p>
          <a:p>
            <a:pPr algn="ctr"/>
            <a:endParaRPr lang="en-IN" sz="2000" b="1" dirty="0">
              <a:solidFill>
                <a:schemeClr val="bg1"/>
              </a:solidFill>
              <a:latin typeface="Times New Roman" panose="02020603050405020304" pitchFamily="18" charset="0"/>
              <a:cs typeface="Times New Roman" panose="02020603050405020304" pitchFamily="18" charset="0"/>
            </a:endParaRPr>
          </a:p>
          <a:p>
            <a:pPr marL="0" indent="0">
              <a:buNone/>
            </a:pPr>
            <a:r>
              <a:rPr lang="en-US" sz="1600" b="1" dirty="0">
                <a:solidFill>
                  <a:schemeClr val="bg1"/>
                </a:solidFill>
                <a:latin typeface="Times New Roman" panose="02020603050405020304" pitchFamily="18" charset="0"/>
                <a:cs typeface="Times New Roman" panose="02020603050405020304" pitchFamily="18" charset="0"/>
              </a:rPr>
              <a:t>Abhinav Joel T                                                        187R1A05C1</a:t>
            </a:r>
            <a:endParaRPr lang="en-IN" sz="1600" b="1" dirty="0">
              <a:solidFill>
                <a:schemeClr val="bg1"/>
              </a:solidFill>
              <a:latin typeface="Times New Roman" panose="02020603050405020304" pitchFamily="18" charset="0"/>
              <a:cs typeface="Times New Roman" panose="02020603050405020304" pitchFamily="18" charset="0"/>
            </a:endParaRPr>
          </a:p>
          <a:p>
            <a:pPr marL="0" indent="0" eaLnBrk="1" fontAlgn="auto" hangingPunct="1">
              <a:buNone/>
              <a:defRPr/>
            </a:pPr>
            <a:r>
              <a:rPr lang="en-US" sz="1600" b="1" dirty="0">
                <a:solidFill>
                  <a:schemeClr val="bg1"/>
                </a:solidFill>
                <a:latin typeface="Times New Roman" panose="02020603050405020304" pitchFamily="18" charset="0"/>
                <a:cs typeface="Times New Roman" panose="02020603050405020304" pitchFamily="18" charset="0"/>
              </a:rPr>
              <a:t>Adabala Taraka Rama Venkata Sai Hanuman    187R1A05C2</a:t>
            </a:r>
          </a:p>
          <a:p>
            <a:pPr>
              <a:defRPr/>
            </a:pPr>
            <a:r>
              <a:rPr lang="en-US" sz="1600" b="1" dirty="0" err="1">
                <a:solidFill>
                  <a:schemeClr val="bg1"/>
                </a:solidFill>
                <a:latin typeface="Times New Roman" panose="02020603050405020304" pitchFamily="18" charset="0"/>
                <a:cs typeface="Times New Roman" panose="02020603050405020304" pitchFamily="18" charset="0"/>
              </a:rPr>
              <a:t>Daphedari</a:t>
            </a:r>
            <a:r>
              <a:rPr lang="en-US" sz="1600" b="1" dirty="0">
                <a:solidFill>
                  <a:schemeClr val="bg1"/>
                </a:solidFill>
                <a:latin typeface="Times New Roman" panose="02020603050405020304" pitchFamily="18" charset="0"/>
                <a:cs typeface="Times New Roman" panose="02020603050405020304" pitchFamily="18" charset="0"/>
              </a:rPr>
              <a:t> </a:t>
            </a:r>
            <a:r>
              <a:rPr lang="en-US" sz="1600" b="1" dirty="0" err="1">
                <a:solidFill>
                  <a:schemeClr val="bg1"/>
                </a:solidFill>
                <a:latin typeface="Times New Roman" panose="02020603050405020304" pitchFamily="18" charset="0"/>
                <a:cs typeface="Times New Roman" panose="02020603050405020304" pitchFamily="18" charset="0"/>
              </a:rPr>
              <a:t>Kishan</a:t>
            </a:r>
            <a:r>
              <a:rPr lang="en-US" sz="1600" b="1" dirty="0">
                <a:solidFill>
                  <a:schemeClr val="bg1"/>
                </a:solidFill>
                <a:latin typeface="Times New Roman" panose="02020603050405020304" pitchFamily="18" charset="0"/>
                <a:cs typeface="Times New Roman" panose="02020603050405020304" pitchFamily="18" charset="0"/>
              </a:rPr>
              <a:t> Prasad                                      187R1A05D5</a:t>
            </a:r>
            <a:endParaRPr lang="en-IN" sz="1600" b="1" dirty="0">
              <a:solidFill>
                <a:schemeClr val="bg1"/>
              </a:solidFill>
              <a:latin typeface="Times New Roman" panose="02020603050405020304" pitchFamily="18" charset="0"/>
              <a:cs typeface="Times New Roman" panose="02020603050405020304" pitchFamily="18" charset="0"/>
            </a:endParaRPr>
          </a:p>
          <a:p>
            <a:pPr marL="0" indent="0" eaLnBrk="1" fontAlgn="auto" hangingPunct="1">
              <a:buNone/>
              <a:defRPr/>
            </a:pPr>
            <a:endParaRPr lang="en-IN"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3489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53F76-A9CE-4651-8CD8-0037190AAFBB}"/>
              </a:ext>
            </a:extLst>
          </p:cNvPr>
          <p:cNvSpPr txBox="1"/>
          <p:nvPr/>
        </p:nvSpPr>
        <p:spPr>
          <a:xfrm>
            <a:off x="311499" y="582805"/>
            <a:ext cx="4855175" cy="523220"/>
          </a:xfrm>
          <a:prstGeom prst="rect">
            <a:avLst/>
          </a:prstGeom>
          <a:noFill/>
        </p:spPr>
        <p:txBody>
          <a:bodyPr wrap="non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PROJECT ARCHITECTURE</a:t>
            </a:r>
          </a:p>
        </p:txBody>
      </p:sp>
      <p:pic>
        <p:nvPicPr>
          <p:cNvPr id="3" name="Picture 2">
            <a:extLst>
              <a:ext uri="{FF2B5EF4-FFF2-40B4-BE49-F238E27FC236}">
                <a16:creationId xmlns:a16="http://schemas.microsoft.com/office/drawing/2014/main" id="{A9E6D66F-D6AA-4C6E-8232-9396D4C2AD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4012" y="1106025"/>
            <a:ext cx="10128739" cy="5169169"/>
          </a:xfrm>
          <a:prstGeom prst="rect">
            <a:avLst/>
          </a:prstGeom>
          <a:noFill/>
          <a:ln>
            <a:noFill/>
          </a:ln>
        </p:spPr>
      </p:pic>
    </p:spTree>
    <p:extLst>
      <p:ext uri="{BB962C8B-B14F-4D97-AF65-F5344CB8AC3E}">
        <p14:creationId xmlns:p14="http://schemas.microsoft.com/office/powerpoint/2010/main" val="559218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440596-6D70-47D1-ADF0-B27902B0FB9B}"/>
              </a:ext>
            </a:extLst>
          </p:cNvPr>
          <p:cNvSpPr txBox="1">
            <a:spLocks noChangeArrowheads="1"/>
          </p:cNvSpPr>
          <p:nvPr/>
        </p:nvSpPr>
        <p:spPr>
          <a:xfrm>
            <a:off x="715821" y="928940"/>
            <a:ext cx="8596668" cy="564204"/>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2400" b="1" dirty="0">
                <a:solidFill>
                  <a:schemeClr val="bg1"/>
                </a:solidFill>
                <a:latin typeface="Times New Roman" panose="02020603050405020304" pitchFamily="18" charset="0"/>
                <a:cs typeface="Times New Roman" panose="02020603050405020304" pitchFamily="18" charset="0"/>
              </a:rPr>
              <a:t>MODULES </a:t>
            </a:r>
            <a:r>
              <a:rPr lang="en-IN" sz="2400" b="1" dirty="0">
                <a:solidFill>
                  <a:schemeClr val="bg1"/>
                </a:solidFill>
                <a:latin typeface="Times New Roman" panose="02020603050405020304" pitchFamily="18" charset="0"/>
                <a:cs typeface="Times New Roman" panose="02020603050405020304" pitchFamily="18" charset="0"/>
              </a:rPr>
              <a:t>DESCRIPTION</a:t>
            </a:r>
            <a:endParaRPr lang="en-US" altLang="en-US" sz="2400" b="1"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CB75F7CB-655F-4A89-99C1-6FD174245C8A}"/>
              </a:ext>
            </a:extLst>
          </p:cNvPr>
          <p:cNvSpPr txBox="1">
            <a:spLocks/>
          </p:cNvSpPr>
          <p:nvPr/>
        </p:nvSpPr>
        <p:spPr>
          <a:xfrm>
            <a:off x="715821" y="1775710"/>
            <a:ext cx="8596668" cy="2318520"/>
          </a:xfrm>
          <a:prstGeom prst="rect">
            <a:avLst/>
          </a:prstGeom>
        </p:spPr>
        <p:txBody>
          <a:bodyPr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342900" lvl="0" indent="-342900" algn="just">
              <a:lnSpc>
                <a:spcPct val="150000"/>
              </a:lnSpc>
              <a:buFont typeface="Symbol" panose="05050102010706020507" pitchFamily="18" charset="2"/>
              <a:buChar char=""/>
            </a:pPr>
            <a:r>
              <a:rPr lang="en-US" dirty="0">
                <a:solidFill>
                  <a:srgbClr val="C00000"/>
                </a:solidFill>
                <a:effectLst/>
                <a:latin typeface="Times New Roman" panose="02020603050405020304" pitchFamily="18" charset="0"/>
                <a:ea typeface="Times New Roman" panose="02020603050405020304" pitchFamily="18" charset="0"/>
                <a:cs typeface="Gautami" panose="020B0502040204020203" pitchFamily="34" charset="0"/>
              </a:rPr>
              <a:t>User</a:t>
            </a:r>
            <a:endParaRPr lang="en-IN" dirty="0">
              <a:solidFill>
                <a:srgbClr val="C00000"/>
              </a:solidFill>
              <a:effectLst/>
              <a:latin typeface="Calibri" panose="020F0502020204030204" pitchFamily="34" charset="0"/>
              <a:ea typeface="Times New Roman" panose="02020603050405020304" pitchFamily="18" charset="0"/>
              <a:cs typeface="Gautami" panose="020B0502040204020203" pitchFamily="34" charset="0"/>
            </a:endParaRPr>
          </a:p>
          <a:p>
            <a:pPr marL="342900" lvl="0" indent="-342900" algn="just">
              <a:lnSpc>
                <a:spcPct val="150000"/>
              </a:lnSpc>
              <a:buFont typeface="Symbol" panose="05050102010706020507" pitchFamily="18" charset="2"/>
              <a:buChar char=""/>
            </a:pPr>
            <a:r>
              <a:rPr lang="en-US" dirty="0">
                <a:solidFill>
                  <a:srgbClr val="C00000"/>
                </a:solidFill>
                <a:effectLst/>
                <a:latin typeface="Times New Roman" panose="02020603050405020304" pitchFamily="18" charset="0"/>
                <a:ea typeface="Times New Roman" panose="02020603050405020304" pitchFamily="18" charset="0"/>
                <a:cs typeface="Gautami" panose="020B0502040204020203" pitchFamily="34" charset="0"/>
              </a:rPr>
              <a:t>Vgg16</a:t>
            </a:r>
            <a:endParaRPr lang="en-IN" dirty="0">
              <a:solidFill>
                <a:srgbClr val="C00000"/>
              </a:solidFill>
              <a:effectLst/>
              <a:latin typeface="Calibri" panose="020F0502020204030204" pitchFamily="34" charset="0"/>
              <a:ea typeface="Times New Roman" panose="02020603050405020304" pitchFamily="18" charset="0"/>
              <a:cs typeface="Gautami" panose="020B0502040204020203" pitchFamily="34" charset="0"/>
            </a:endParaRPr>
          </a:p>
          <a:p>
            <a:pPr marL="342900" lvl="0" indent="-342900" algn="just">
              <a:lnSpc>
                <a:spcPct val="150000"/>
              </a:lnSpc>
              <a:buFont typeface="Symbol" panose="05050102010706020507" pitchFamily="18" charset="2"/>
              <a:buChar char=""/>
            </a:pPr>
            <a:r>
              <a:rPr lang="en-US" dirty="0">
                <a:solidFill>
                  <a:srgbClr val="C00000"/>
                </a:solidFill>
                <a:effectLst/>
                <a:latin typeface="Times New Roman" panose="02020603050405020304" pitchFamily="18" charset="0"/>
                <a:ea typeface="Times New Roman" panose="02020603050405020304" pitchFamily="18" charset="0"/>
                <a:cs typeface="Gautami" panose="020B0502040204020203" pitchFamily="34" charset="0"/>
              </a:rPr>
              <a:t>ResNet50</a:t>
            </a:r>
            <a:endParaRPr lang="en-IN" dirty="0">
              <a:solidFill>
                <a:srgbClr val="C00000"/>
              </a:solidFill>
              <a:effectLst/>
              <a:latin typeface="Calibri" panose="020F0502020204030204" pitchFamily="34" charset="0"/>
              <a:ea typeface="Times New Roman" panose="02020603050405020304" pitchFamily="18" charset="0"/>
              <a:cs typeface="Gautami" panose="020B0502040204020203" pitchFamily="34" charset="0"/>
            </a:endParaRPr>
          </a:p>
          <a:p>
            <a:pPr marL="342900" lvl="0" indent="-342900" algn="just">
              <a:lnSpc>
                <a:spcPct val="150000"/>
              </a:lnSpc>
              <a:spcAft>
                <a:spcPts val="1000"/>
              </a:spcAft>
              <a:buFont typeface="Symbol" panose="05050102010706020507" pitchFamily="18" charset="2"/>
              <a:buChar char=""/>
            </a:pPr>
            <a:r>
              <a:rPr lang="en-US" dirty="0">
                <a:solidFill>
                  <a:srgbClr val="C00000"/>
                </a:solidFill>
                <a:effectLst/>
                <a:latin typeface="Times New Roman" panose="02020603050405020304" pitchFamily="18" charset="0"/>
                <a:ea typeface="Times New Roman" panose="02020603050405020304" pitchFamily="18" charset="0"/>
                <a:cs typeface="Gautami" panose="020B0502040204020203" pitchFamily="34" charset="0"/>
              </a:rPr>
              <a:t>InceptionV3</a:t>
            </a:r>
            <a:endParaRPr lang="en-IN" dirty="0">
              <a:solidFill>
                <a:srgbClr val="C00000"/>
              </a:solidFill>
              <a:effectLst/>
              <a:latin typeface="Calibri" panose="020F0502020204030204" pitchFamily="34" charset="0"/>
              <a:ea typeface="Times New Roman" panose="02020603050405020304" pitchFamily="18" charset="0"/>
              <a:cs typeface="Gautami" panose="020B0502040204020203" pitchFamily="34" charset="0"/>
            </a:endParaRPr>
          </a:p>
          <a:p>
            <a:pPr marL="0" indent="0">
              <a:buNone/>
            </a:pPr>
            <a:r>
              <a:rPr lang="en-US" dirty="0">
                <a:solidFill>
                  <a:srgbClr val="C00000"/>
                </a:solidFill>
                <a:latin typeface="Meiryo UI (Body)"/>
              </a:rPr>
              <a:t>	       </a:t>
            </a:r>
            <a:endParaRPr lang="en-IN" dirty="0">
              <a:solidFill>
                <a:srgbClr val="C00000"/>
              </a:solidFill>
              <a:latin typeface="Meiryo UI (Body)"/>
            </a:endParaRPr>
          </a:p>
        </p:txBody>
      </p:sp>
    </p:spTree>
    <p:extLst>
      <p:ext uri="{BB962C8B-B14F-4D97-AF65-F5344CB8AC3E}">
        <p14:creationId xmlns:p14="http://schemas.microsoft.com/office/powerpoint/2010/main" val="492168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D0783-3A43-4B79-9F15-EE39FC5118A8}"/>
              </a:ext>
            </a:extLst>
          </p:cNvPr>
          <p:cNvSpPr txBox="1"/>
          <p:nvPr/>
        </p:nvSpPr>
        <p:spPr>
          <a:xfrm>
            <a:off x="522514" y="974563"/>
            <a:ext cx="1174310" cy="523220"/>
          </a:xfrm>
          <a:prstGeom prst="rect">
            <a:avLst/>
          </a:prstGeom>
          <a:noFill/>
        </p:spPr>
        <p:txBody>
          <a:bodyPr wrap="square" rtlCol="0">
            <a:spAutoFit/>
          </a:bodyPr>
          <a:lstStyle/>
          <a:p>
            <a:r>
              <a:rPr lang="en-US" sz="2800" b="1" dirty="0">
                <a:solidFill>
                  <a:schemeClr val="bg1"/>
                </a:solidFill>
                <a:effectLst/>
                <a:latin typeface="Times New Roman" panose="02020603050405020304" pitchFamily="18" charset="0"/>
                <a:ea typeface="Times New Roman" panose="02020603050405020304" pitchFamily="18" charset="0"/>
                <a:cs typeface="Gautami" panose="020B0502040204020203" pitchFamily="34" charset="0"/>
              </a:rPr>
              <a:t>User:</a:t>
            </a:r>
            <a:endParaRPr lang="en-IN" sz="2800" dirty="0">
              <a:solidFill>
                <a:schemeClr val="bg1"/>
              </a:solidFill>
              <a:effectLst/>
              <a:latin typeface="Calibri" panose="020F0502020204030204" pitchFamily="34" charset="0"/>
              <a:ea typeface="Times New Roman" panose="02020603050405020304" pitchFamily="18" charset="0"/>
              <a:cs typeface="Gautami" panose="020B0502040204020203" pitchFamily="34" charset="0"/>
            </a:endParaRPr>
          </a:p>
        </p:txBody>
      </p:sp>
      <p:sp>
        <p:nvSpPr>
          <p:cNvPr id="3" name="TextBox 2">
            <a:extLst>
              <a:ext uri="{FF2B5EF4-FFF2-40B4-BE49-F238E27FC236}">
                <a16:creationId xmlns:a16="http://schemas.microsoft.com/office/drawing/2014/main" id="{CB80144D-20C4-462B-A7F7-9641D46788FB}"/>
              </a:ext>
            </a:extLst>
          </p:cNvPr>
          <p:cNvSpPr txBox="1"/>
          <p:nvPr/>
        </p:nvSpPr>
        <p:spPr>
          <a:xfrm>
            <a:off x="522514" y="1839766"/>
            <a:ext cx="11213961" cy="415139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The User can collect the images from web surfing in the data folder training, testing and validation images are available. These are classified into 3 classes those are disguise, mask and scarf. </a:t>
            </a:r>
          </a:p>
          <a:p>
            <a:pPr marL="285750" indent="-285750" algn="just">
              <a:lnSpc>
                <a:spcPct val="150000"/>
              </a:lnSpc>
              <a:buFont typeface="Arial" panose="020B0604020202020204" pitchFamily="34" charset="0"/>
              <a:buChar char="•"/>
            </a:pP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Now user has to create the objects of Vgg16 and Vgg19 and generate models weight filed call .h5 file. </a:t>
            </a:r>
          </a:p>
          <a:p>
            <a:pPr marL="285750" indent="-285750" algn="just">
              <a:lnSpc>
                <a:spcPct val="150000"/>
              </a:lnSpc>
              <a:buFont typeface="Arial" panose="020B0604020202020204" pitchFamily="34" charset="0"/>
              <a:buChar char="•"/>
            </a:pP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This h5 file contain all the weights of our models. At the time of generating h5 file the los function, loss accuracy, accuracy and test accuracy will be displayed in the graph and execution time. </a:t>
            </a:r>
          </a:p>
          <a:p>
            <a:pPr marL="285750" indent="-285750" algn="just">
              <a:lnSpc>
                <a:spcPct val="150000"/>
              </a:lnSpc>
              <a:buFont typeface="Arial" panose="020B0604020202020204" pitchFamily="34" charset="0"/>
              <a:buChar char="•"/>
            </a:pP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User can test the object detection from a video file or system camera. </a:t>
            </a:r>
          </a:p>
          <a:p>
            <a:pPr marL="285750" indent="-285750" algn="just">
              <a:lnSpc>
                <a:spcPct val="150000"/>
              </a:lnSpc>
              <a:buFont typeface="Arial" panose="020B0604020202020204" pitchFamily="34" charset="0"/>
              <a:buChar char="•"/>
            </a:pP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To process this user required high configuration system. User can test images by help of generated models weights files.</a:t>
            </a:r>
            <a:endParaRPr lang="en-IN"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IN"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420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A3347C-E4A4-4DDC-BD7D-463EB599790A}"/>
              </a:ext>
            </a:extLst>
          </p:cNvPr>
          <p:cNvSpPr txBox="1"/>
          <p:nvPr/>
        </p:nvSpPr>
        <p:spPr>
          <a:xfrm>
            <a:off x="661671" y="765805"/>
            <a:ext cx="11131261" cy="4714111"/>
          </a:xfrm>
          <a:prstGeom prst="rect">
            <a:avLst/>
          </a:prstGeom>
          <a:noFill/>
        </p:spPr>
        <p:txBody>
          <a:bodyPr wrap="square" rtlCol="0">
            <a:spAutoFit/>
          </a:bodyPr>
          <a:lstStyle/>
          <a:p>
            <a:pPr algn="just">
              <a:lnSpc>
                <a:spcPct val="150000"/>
              </a:lnSpc>
              <a:spcAft>
                <a:spcPts val="1000"/>
              </a:spcAft>
            </a:pPr>
            <a:r>
              <a:rPr lang="en-US" sz="2800" b="1" dirty="0">
                <a:solidFill>
                  <a:schemeClr val="bg1"/>
                </a:solidFill>
                <a:effectLst/>
                <a:latin typeface="Times New Roman" panose="02020603050405020304" pitchFamily="18" charset="0"/>
                <a:ea typeface="Times New Roman" panose="02020603050405020304" pitchFamily="18" charset="0"/>
                <a:cs typeface="Gautami" panose="020B0502040204020203" pitchFamily="34" charset="0"/>
              </a:rPr>
              <a:t>VGG16:</a:t>
            </a:r>
            <a:endParaRPr lang="en-IN" sz="2800" dirty="0">
              <a:solidFill>
                <a:schemeClr val="bg1"/>
              </a:solidFill>
              <a:effectLst/>
              <a:latin typeface="Calibri" panose="020F0502020204030204" pitchFamily="34" charset="0"/>
              <a:ea typeface="Times New Roman" panose="02020603050405020304" pitchFamily="18" charset="0"/>
              <a:cs typeface="Gautami" panose="020B0502040204020203" pitchFamily="34" charset="0"/>
            </a:endParaRPr>
          </a:p>
          <a:p>
            <a:pPr algn="just">
              <a:lnSpc>
                <a:spcPct val="150000"/>
              </a:lnSpc>
              <a:spcAft>
                <a:spcPts val="1000"/>
              </a:spcAft>
            </a:pPr>
            <a:endParaRPr lang="en-US" sz="1800" dirty="0">
              <a:solidFill>
                <a:srgbClr val="C00000"/>
              </a:solidFill>
              <a:effectLst/>
              <a:latin typeface="Times New Roman" panose="02020603050405020304" pitchFamily="18" charset="0"/>
              <a:ea typeface="Times New Roman" panose="02020603050405020304" pitchFamily="18" charset="0"/>
              <a:cs typeface="Gautami" panose="020B0502040204020203" pitchFamily="34" charset="0"/>
            </a:endParaRPr>
          </a:p>
          <a:p>
            <a:pPr marL="285750" indent="-285750" algn="just">
              <a:lnSpc>
                <a:spcPct val="150000"/>
              </a:lnSpc>
              <a:spcAft>
                <a:spcPts val="1000"/>
              </a:spcAft>
              <a:buFont typeface="Arial" panose="020B0604020202020204" pitchFamily="34" charset="0"/>
              <a:buChar char="•"/>
            </a:pP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The Vgg16  architecture comes from the VGG group, Oxford. VGG was made to improve from the </a:t>
            </a:r>
            <a:r>
              <a:rPr lang="en-US" sz="2000" dirty="0" err="1">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AlexNet</a:t>
            </a: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architecture by replacing large kernel filters (11 and 5 in the first and second convolutional layers) with some 3x3 kernel filters. </a:t>
            </a:r>
          </a:p>
          <a:p>
            <a:pPr marL="285750" indent="-285750" algn="just">
              <a:lnSpc>
                <a:spcPct val="150000"/>
              </a:lnSpc>
              <a:spcAft>
                <a:spcPts val="1000"/>
              </a:spcAft>
              <a:buFont typeface="Arial" panose="020B0604020202020204" pitchFamily="34" charset="0"/>
              <a:buChar char="•"/>
            </a:pP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With a given receptive field, small-sized kernels that are stacked are better than large-size kernels, because several non-linear layers increase the depth of the network which makes it possible to learn more complex feature. </a:t>
            </a:r>
            <a:endParaRPr lang="en-IN"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solidFill>
                <a:srgbClr val="C00000"/>
              </a:solidFill>
            </a:endParaRPr>
          </a:p>
        </p:txBody>
      </p:sp>
    </p:spTree>
    <p:extLst>
      <p:ext uri="{BB962C8B-B14F-4D97-AF65-F5344CB8AC3E}">
        <p14:creationId xmlns:p14="http://schemas.microsoft.com/office/powerpoint/2010/main" val="3610511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76EC46-37F2-4567-89A2-C1D377B88BFD}"/>
              </a:ext>
            </a:extLst>
          </p:cNvPr>
          <p:cNvSpPr txBox="1"/>
          <p:nvPr/>
        </p:nvSpPr>
        <p:spPr>
          <a:xfrm>
            <a:off x="624672" y="794741"/>
            <a:ext cx="10942656" cy="4812664"/>
          </a:xfrm>
          <a:prstGeom prst="rect">
            <a:avLst/>
          </a:prstGeom>
          <a:noFill/>
        </p:spPr>
        <p:txBody>
          <a:bodyPr wrap="square" rtlCol="0">
            <a:spAutoFit/>
          </a:bodyPr>
          <a:lstStyle/>
          <a:p>
            <a:pPr algn="just">
              <a:lnSpc>
                <a:spcPct val="150000"/>
              </a:lnSpc>
              <a:spcAft>
                <a:spcPts val="1000"/>
              </a:spcAft>
            </a:pPr>
            <a:r>
              <a:rPr lang="en-US" sz="2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ResNet50:</a:t>
            </a:r>
            <a:endParaRPr lang="en-IN" sz="2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In accordance with what has been discussed so far, namely, to improve accuracy in the network must increase the depth of the layer, as long as it can keep over-fitting. However, increasing the deep network does not work by simply adding layers. </a:t>
            </a:r>
          </a:p>
          <a:p>
            <a:pPr marL="342900" indent="-342900" algn="just">
              <a:lnSpc>
                <a:spcPct val="150000"/>
              </a:lnSpc>
              <a:buFont typeface="Arial" panose="020B0604020202020204" pitchFamily="34" charset="0"/>
              <a:buChar char="•"/>
            </a:pP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Deep networks are difficult to practice because of the problem of vanishing gradients, where gradients are repropagated to the previous layer, repeated repetition can make the gradient very small. </a:t>
            </a:r>
          </a:p>
          <a:p>
            <a:pPr marL="342900" indent="-342900" algn="just">
              <a:lnSpc>
                <a:spcPct val="150000"/>
              </a:lnSpc>
              <a:buFont typeface="Arial" panose="020B0604020202020204" pitchFamily="34" charset="0"/>
              <a:buChar char="•"/>
            </a:pP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As a result, as the network grows, the performance becomes saturated or even begins to degrade quickly. the basic idea of </a:t>
            </a:r>
            <a:r>
              <a:rPr lang="en-US" sz="2000" dirty="0" err="1">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ResNet</a:t>
            </a:r>
            <a:r>
              <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(Residual Network) is to introduce what is called an "identity shortcut connection" that passes through one or more layer.</a:t>
            </a:r>
            <a:endParaRPr lang="en-US" sz="2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3499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2086A8-F4DE-4ADC-ABF4-068EEE7E0AA5}"/>
              </a:ext>
            </a:extLst>
          </p:cNvPr>
          <p:cNvSpPr txBox="1"/>
          <p:nvPr/>
        </p:nvSpPr>
        <p:spPr>
          <a:xfrm>
            <a:off x="567707" y="436097"/>
            <a:ext cx="11342076" cy="5644109"/>
          </a:xfrm>
          <a:prstGeom prst="rect">
            <a:avLst/>
          </a:prstGeom>
          <a:noFill/>
        </p:spPr>
        <p:txBody>
          <a:bodyPr wrap="square" rtlCol="0">
            <a:spAutoFit/>
          </a:bodyPr>
          <a:lstStyle/>
          <a:p>
            <a:pPr algn="just">
              <a:lnSpc>
                <a:spcPct val="150000"/>
              </a:lnSpc>
              <a:spcAft>
                <a:spcPts val="1000"/>
              </a:spcAft>
            </a:pPr>
            <a:r>
              <a:rPr lang="en-US" sz="2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InceptionV3</a:t>
            </a: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spcAft>
                <a:spcPts val="1000"/>
              </a:spcAft>
              <a:buFont typeface="Arial" panose="020B0604020202020204" pitchFamily="34" charset="0"/>
              <a:buChar char="•"/>
            </a:pPr>
            <a:r>
              <a:rPr lang="en-US"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VGG achieved phenomenal accuracy in the ImageNet dataset, but its use requires high computation, even though it uses a GPU (Graphic Processing Unit). This has become inefficient due to the large width of the convolutional layer used. </a:t>
            </a:r>
          </a:p>
          <a:p>
            <a:pPr marL="342900" indent="-342900" algn="just">
              <a:lnSpc>
                <a:spcPct val="150000"/>
              </a:lnSpc>
              <a:spcAft>
                <a:spcPts val="1000"/>
              </a:spcAft>
              <a:buFont typeface="Arial" panose="020B0604020202020204" pitchFamily="34" charset="0"/>
              <a:buChar char="•"/>
            </a:pPr>
            <a:r>
              <a:rPr lang="en-US" dirty="0" err="1">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GoogLeNet</a:t>
            </a:r>
            <a:r>
              <a:rPr lang="en-US"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builds on the idea that most activations in deep networks are not needed (zero value) or excessive because of the correlation between them. Therefore, the most efficient deep network architecture will have sparse connections between activations, which implies that all 512 output channels will not have connections between each other. </a:t>
            </a:r>
          </a:p>
          <a:p>
            <a:pPr marL="342900" indent="-342900" algn="just">
              <a:lnSpc>
                <a:spcPct val="150000"/>
              </a:lnSpc>
              <a:spcAft>
                <a:spcPts val="1000"/>
              </a:spcAft>
              <a:buFont typeface="Arial" panose="020B0604020202020204" pitchFamily="34" charset="0"/>
              <a:buChar char="•"/>
            </a:pPr>
            <a:r>
              <a:rPr lang="en-US" dirty="0" err="1">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GoogLeNet</a:t>
            </a:r>
            <a:r>
              <a:rPr lang="en-US"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designed a module called the Inception module which numbered roughly like a thin CNN with a solid construction. Because only a small fraction of the neurons is effective as mentioned previously, the width/number of convolutional filters of the kernel size is kept small. This module also uses convolution of various sizes to capture details at various scales.</a:t>
            </a:r>
            <a:endParaRPr lang="en-IN"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019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502B99-EAA5-4918-B647-96B4069419E8}"/>
              </a:ext>
            </a:extLst>
          </p:cNvPr>
          <p:cNvSpPr txBox="1"/>
          <p:nvPr/>
        </p:nvSpPr>
        <p:spPr>
          <a:xfrm>
            <a:off x="678730" y="942681"/>
            <a:ext cx="3087127" cy="523220"/>
          </a:xfrm>
          <a:prstGeom prst="rect">
            <a:avLst/>
          </a:prstGeom>
          <a:noFill/>
        </p:spPr>
        <p:txBody>
          <a:bodyPr wrap="non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UML DIAGRAMS</a:t>
            </a:r>
          </a:p>
        </p:txBody>
      </p:sp>
      <p:sp>
        <p:nvSpPr>
          <p:cNvPr id="7" name="TextBox 6">
            <a:extLst>
              <a:ext uri="{FF2B5EF4-FFF2-40B4-BE49-F238E27FC236}">
                <a16:creationId xmlns:a16="http://schemas.microsoft.com/office/drawing/2014/main" id="{AB1E2705-7A65-4E74-A88D-2D7793D7A8E5}"/>
              </a:ext>
            </a:extLst>
          </p:cNvPr>
          <p:cNvSpPr txBox="1"/>
          <p:nvPr/>
        </p:nvSpPr>
        <p:spPr>
          <a:xfrm>
            <a:off x="678730" y="1706327"/>
            <a:ext cx="3842719" cy="2585323"/>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en-IN" sz="2400" b="1" dirty="0">
                <a:solidFill>
                  <a:srgbClr val="FF0000"/>
                </a:solidFill>
                <a:latin typeface="Times New Roman" panose="02020603050405020304" pitchFamily="18" charset="0"/>
                <a:cs typeface="Times New Roman" panose="02020603050405020304" pitchFamily="18" charset="0"/>
              </a:rPr>
              <a:t>USE CASE DIAGRAM</a:t>
            </a:r>
          </a:p>
          <a:p>
            <a:pPr marL="342900" indent="-342900">
              <a:lnSpc>
                <a:spcPct val="150000"/>
              </a:lnSpc>
              <a:buFont typeface="Wingdings" panose="05000000000000000000" pitchFamily="2" charset="2"/>
              <a:buChar char="v"/>
            </a:pPr>
            <a:r>
              <a:rPr lang="en-IN" sz="2400" b="1" dirty="0">
                <a:solidFill>
                  <a:srgbClr val="FF0000"/>
                </a:solidFill>
                <a:latin typeface="Times New Roman" panose="02020603050405020304" pitchFamily="18" charset="0"/>
                <a:cs typeface="Times New Roman" panose="02020603050405020304" pitchFamily="18" charset="0"/>
              </a:rPr>
              <a:t>CLASS DIAGRAM</a:t>
            </a:r>
          </a:p>
          <a:p>
            <a:pPr marL="342900" indent="-342900">
              <a:lnSpc>
                <a:spcPct val="150000"/>
              </a:lnSpc>
              <a:buFont typeface="Wingdings" panose="05000000000000000000" pitchFamily="2" charset="2"/>
              <a:buChar char="v"/>
            </a:pPr>
            <a:r>
              <a:rPr lang="en-IN" sz="2400" b="1" dirty="0">
                <a:solidFill>
                  <a:srgbClr val="FF0000"/>
                </a:solidFill>
                <a:latin typeface="Times New Roman" panose="02020603050405020304" pitchFamily="18" charset="0"/>
                <a:cs typeface="Times New Roman" panose="02020603050405020304" pitchFamily="18" charset="0"/>
              </a:rPr>
              <a:t>SEQUENCE DIAGRAM</a:t>
            </a:r>
          </a:p>
          <a:p>
            <a:pPr marL="342900" indent="-342900">
              <a:lnSpc>
                <a:spcPct val="150000"/>
              </a:lnSpc>
              <a:buFont typeface="Wingdings" panose="05000000000000000000" pitchFamily="2" charset="2"/>
              <a:buChar char="v"/>
            </a:pPr>
            <a:r>
              <a:rPr lang="en-IN" sz="2400" b="1" dirty="0">
                <a:solidFill>
                  <a:srgbClr val="FF0000"/>
                </a:solidFill>
                <a:latin typeface="Times New Roman" panose="02020603050405020304" pitchFamily="18" charset="0"/>
                <a:cs typeface="Times New Roman" panose="02020603050405020304" pitchFamily="18" charset="0"/>
              </a:rPr>
              <a:t>ACTIVITY DIAGRAM</a:t>
            </a:r>
          </a:p>
          <a:p>
            <a:pPr marL="285750" indent="-285750">
              <a:buFont typeface="Wingdings" panose="05000000000000000000" pitchFamily="2" charset="2"/>
              <a:buChar char="v"/>
            </a:pPr>
            <a:endParaRPr lang="en-IN" dirty="0">
              <a:solidFill>
                <a:srgbClr val="FF0000"/>
              </a:solidFill>
            </a:endParaRPr>
          </a:p>
        </p:txBody>
      </p:sp>
    </p:spTree>
    <p:extLst>
      <p:ext uri="{BB962C8B-B14F-4D97-AF65-F5344CB8AC3E}">
        <p14:creationId xmlns:p14="http://schemas.microsoft.com/office/powerpoint/2010/main" val="1092631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290453-9719-43DD-945D-B7185A8DAC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1145512"/>
            <a:ext cx="7656844" cy="6435969"/>
          </a:xfrm>
          <a:prstGeom prst="rect">
            <a:avLst/>
          </a:prstGeom>
          <a:noFill/>
          <a:ln>
            <a:noFill/>
          </a:ln>
        </p:spPr>
      </p:pic>
      <p:sp>
        <p:nvSpPr>
          <p:cNvPr id="3" name="TextBox 2">
            <a:extLst>
              <a:ext uri="{FF2B5EF4-FFF2-40B4-BE49-F238E27FC236}">
                <a16:creationId xmlns:a16="http://schemas.microsoft.com/office/drawing/2014/main" id="{6E8FD4BE-07DB-4A31-B284-E832A5411F8A}"/>
              </a:ext>
            </a:extLst>
          </p:cNvPr>
          <p:cNvSpPr txBox="1"/>
          <p:nvPr/>
        </p:nvSpPr>
        <p:spPr>
          <a:xfrm>
            <a:off x="241158" y="622292"/>
            <a:ext cx="4481565" cy="523220"/>
          </a:xfrm>
          <a:prstGeom prst="rect">
            <a:avLst/>
          </a:prstGeom>
          <a:noFill/>
        </p:spPr>
        <p:txBody>
          <a:bodyPr wrap="squar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USE CASE DIAGRAM</a:t>
            </a:r>
          </a:p>
        </p:txBody>
      </p:sp>
    </p:spTree>
    <p:extLst>
      <p:ext uri="{BB962C8B-B14F-4D97-AF65-F5344CB8AC3E}">
        <p14:creationId xmlns:p14="http://schemas.microsoft.com/office/powerpoint/2010/main" val="51240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157D1-B94D-4D17-A171-9175C30247DB}"/>
              </a:ext>
            </a:extLst>
          </p:cNvPr>
          <p:cNvSpPr txBox="1"/>
          <p:nvPr/>
        </p:nvSpPr>
        <p:spPr>
          <a:xfrm>
            <a:off x="366263" y="502418"/>
            <a:ext cx="4195688" cy="461665"/>
          </a:xfrm>
          <a:prstGeom prst="rect">
            <a:avLst/>
          </a:prstGeom>
          <a:noFill/>
        </p:spPr>
        <p:txBody>
          <a:bodyPr wrap="squar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CLASS DIAGRAM</a:t>
            </a:r>
          </a:p>
        </p:txBody>
      </p:sp>
      <p:pic>
        <p:nvPicPr>
          <p:cNvPr id="3" name="Picture 2">
            <a:extLst>
              <a:ext uri="{FF2B5EF4-FFF2-40B4-BE49-F238E27FC236}">
                <a16:creationId xmlns:a16="http://schemas.microsoft.com/office/drawing/2014/main" id="{C65744D3-E2EA-4C38-8C82-986CAEF625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5415" y="1075174"/>
            <a:ext cx="10641205" cy="5782825"/>
          </a:xfrm>
          <a:prstGeom prst="rect">
            <a:avLst/>
          </a:prstGeom>
          <a:noFill/>
          <a:ln>
            <a:noFill/>
          </a:ln>
        </p:spPr>
      </p:pic>
    </p:spTree>
    <p:extLst>
      <p:ext uri="{BB962C8B-B14F-4D97-AF65-F5344CB8AC3E}">
        <p14:creationId xmlns:p14="http://schemas.microsoft.com/office/powerpoint/2010/main" val="1928194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5C023-6470-4596-8FEC-EED292413265}"/>
              </a:ext>
            </a:extLst>
          </p:cNvPr>
          <p:cNvSpPr txBox="1"/>
          <p:nvPr/>
        </p:nvSpPr>
        <p:spPr>
          <a:xfrm>
            <a:off x="241160" y="381838"/>
            <a:ext cx="3496470" cy="461665"/>
          </a:xfrm>
          <a:prstGeom prst="rect">
            <a:avLst/>
          </a:prstGeom>
          <a:noFill/>
        </p:spPr>
        <p:txBody>
          <a:bodyPr wrap="non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SEQUENCE DIAGRAM</a:t>
            </a:r>
          </a:p>
        </p:txBody>
      </p:sp>
      <p:pic>
        <p:nvPicPr>
          <p:cNvPr id="3" name="Picture 2">
            <a:extLst>
              <a:ext uri="{FF2B5EF4-FFF2-40B4-BE49-F238E27FC236}">
                <a16:creationId xmlns:a16="http://schemas.microsoft.com/office/drawing/2014/main" id="{47CB2420-9E2E-4CDF-BD64-CD297B5359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7494" y="843503"/>
            <a:ext cx="10108641" cy="6732954"/>
          </a:xfrm>
          <a:prstGeom prst="rect">
            <a:avLst/>
          </a:prstGeom>
          <a:noFill/>
          <a:ln>
            <a:noFill/>
          </a:ln>
        </p:spPr>
      </p:pic>
    </p:spTree>
    <p:extLst>
      <p:ext uri="{BB962C8B-B14F-4D97-AF65-F5344CB8AC3E}">
        <p14:creationId xmlns:p14="http://schemas.microsoft.com/office/powerpoint/2010/main" val="994463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bstract image">
            <a:extLst>
              <a:ext uri="{FF2B5EF4-FFF2-40B4-BE49-F238E27FC236}">
                <a16:creationId xmlns:a16="http://schemas.microsoft.com/office/drawing/2014/main" id="{17647A26-81F2-4140-834E-DD295F054536}"/>
              </a:ext>
            </a:extLst>
          </p:cNvPr>
          <p:cNvPicPr>
            <a:picLocks noChangeAspect="1"/>
          </p:cNvPicPr>
          <p:nvPr/>
        </p:nvPicPr>
        <p:blipFill rotWithShape="1">
          <a:blip r:embed="rId2"/>
          <a:srcRect l="22999" r="23682"/>
          <a:stretch/>
        </p:blipFill>
        <p:spPr>
          <a:xfrm>
            <a:off x="6070600" y="0"/>
            <a:ext cx="6121400" cy="6858000"/>
          </a:xfrm>
          <a:prstGeom prst="rect">
            <a:avLst/>
          </a:prstGeom>
        </p:spPr>
      </p:pic>
      <p:sp>
        <p:nvSpPr>
          <p:cNvPr id="6" name="Rectangle 5">
            <a:extLst>
              <a:ext uri="{FF2B5EF4-FFF2-40B4-BE49-F238E27FC236}">
                <a16:creationId xmlns:a16="http://schemas.microsoft.com/office/drawing/2014/main" id="{3F603008-267A-4DBC-834C-508DAD25A4F7}"/>
              </a:ext>
            </a:extLst>
          </p:cNvPr>
          <p:cNvSpPr/>
          <p:nvPr/>
        </p:nvSpPr>
        <p:spPr>
          <a:xfrm>
            <a:off x="116721" y="67733"/>
            <a:ext cx="5109027" cy="646331"/>
          </a:xfrm>
          <a:prstGeom prst="rect">
            <a:avLst/>
          </a:prstGeom>
          <a:noFill/>
        </p:spPr>
        <p:txBody>
          <a:bodyPr wrap="none" lIns="91440" tIns="45720" rIns="91440" bIns="45720">
            <a:spAutoFit/>
          </a:bodyPr>
          <a:lstStyle/>
          <a:p>
            <a:pPr algn="ctr"/>
            <a:r>
              <a:rPr lang="en-US" sz="36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TABLE OF CONTENTS</a:t>
            </a:r>
          </a:p>
        </p:txBody>
      </p:sp>
      <p:sp>
        <p:nvSpPr>
          <p:cNvPr id="7" name="TextBox 6">
            <a:extLst>
              <a:ext uri="{FF2B5EF4-FFF2-40B4-BE49-F238E27FC236}">
                <a16:creationId xmlns:a16="http://schemas.microsoft.com/office/drawing/2014/main" id="{51432605-F016-4439-BD84-9B6D78E1E8E9}"/>
              </a:ext>
            </a:extLst>
          </p:cNvPr>
          <p:cNvSpPr txBox="1"/>
          <p:nvPr/>
        </p:nvSpPr>
        <p:spPr>
          <a:xfrm>
            <a:off x="227222" y="818619"/>
            <a:ext cx="5210978" cy="6038641"/>
          </a:xfrm>
          <a:prstGeom prst="rect">
            <a:avLst/>
          </a:prstGeom>
          <a:noFill/>
        </p:spPr>
        <p:txBody>
          <a:bodyPr wrap="none" rtlCol="0">
            <a:spAutoFit/>
          </a:bodyPr>
          <a:lstStyle/>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ABSTRACT</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EXISTING SYSTEM</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DISADVANTAGES OF EXISTING SYSTEM</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PROPOSED SYSTEM</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ADVANTAGES OF PROPOSED SYSTEM</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HARDWARE REQUIREMENTS</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SOFTWARE REQUIREMENTS</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PROJECT ARCHITECTURE</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MODULES DESCRIPTION</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UML DIAGRAMS</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DATA FLOW DIAGRAM</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SAMPLE CODE</a:t>
            </a:r>
          </a:p>
          <a:p>
            <a:pPr>
              <a:lnSpc>
                <a:spcPct val="150000"/>
              </a:lnSpc>
            </a:pPr>
            <a:r>
              <a:rPr lang="en-IN" sz="2000" b="1" dirty="0">
                <a:solidFill>
                  <a:schemeClr val="bg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22299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AA98F7-6106-4923-883D-B1A1B78C43AF}"/>
              </a:ext>
            </a:extLst>
          </p:cNvPr>
          <p:cNvSpPr txBox="1"/>
          <p:nvPr/>
        </p:nvSpPr>
        <p:spPr>
          <a:xfrm>
            <a:off x="315687" y="326135"/>
            <a:ext cx="3402204" cy="579967"/>
          </a:xfrm>
          <a:prstGeom prst="rect">
            <a:avLst/>
          </a:prstGeom>
          <a:noFill/>
        </p:spPr>
        <p:txBody>
          <a:bodyPr wrap="square">
            <a:spAutoFit/>
          </a:bodyPr>
          <a:lstStyle/>
          <a:p>
            <a:pPr>
              <a:lnSpc>
                <a:spcPct val="150000"/>
              </a:lnSpc>
            </a:pPr>
            <a:r>
              <a:rPr lang="en-IN" sz="2400" b="1" dirty="0">
                <a:solidFill>
                  <a:schemeClr val="bg1"/>
                </a:solidFill>
                <a:latin typeface="Times New Roman" panose="02020603050405020304" pitchFamily="18" charset="0"/>
                <a:cs typeface="Times New Roman" panose="02020603050405020304" pitchFamily="18" charset="0"/>
              </a:rPr>
              <a:t>ACTIVITY DIAGRAM</a:t>
            </a:r>
          </a:p>
        </p:txBody>
      </p:sp>
      <p:pic>
        <p:nvPicPr>
          <p:cNvPr id="4" name="Picture 3">
            <a:extLst>
              <a:ext uri="{FF2B5EF4-FFF2-40B4-BE49-F238E27FC236}">
                <a16:creationId xmlns:a16="http://schemas.microsoft.com/office/drawing/2014/main" id="{5B02C35E-8AA4-40B0-9D30-8552C88848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2475" y="906102"/>
            <a:ext cx="9515789" cy="6841177"/>
          </a:xfrm>
          <a:prstGeom prst="rect">
            <a:avLst/>
          </a:prstGeom>
          <a:noFill/>
          <a:ln>
            <a:noFill/>
          </a:ln>
        </p:spPr>
      </p:pic>
    </p:spTree>
    <p:extLst>
      <p:ext uri="{BB962C8B-B14F-4D97-AF65-F5344CB8AC3E}">
        <p14:creationId xmlns:p14="http://schemas.microsoft.com/office/powerpoint/2010/main" val="196788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BD387C-79E4-4350-A93D-1D952881F8C8}"/>
              </a:ext>
            </a:extLst>
          </p:cNvPr>
          <p:cNvSpPr txBox="1"/>
          <p:nvPr/>
        </p:nvSpPr>
        <p:spPr>
          <a:xfrm>
            <a:off x="400495" y="546328"/>
            <a:ext cx="3719329" cy="461665"/>
          </a:xfrm>
          <a:prstGeom prst="rect">
            <a:avLst/>
          </a:prstGeom>
          <a:noFill/>
        </p:spPr>
        <p:txBody>
          <a:bodyPr wrap="squar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DATA FLOW DIAGRAM</a:t>
            </a:r>
          </a:p>
        </p:txBody>
      </p:sp>
      <p:pic>
        <p:nvPicPr>
          <p:cNvPr id="11" name="Picture 10">
            <a:extLst>
              <a:ext uri="{FF2B5EF4-FFF2-40B4-BE49-F238E27FC236}">
                <a16:creationId xmlns:a16="http://schemas.microsoft.com/office/drawing/2014/main" id="{9D7E3CA1-0969-4293-8B0B-6C968678FE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3385" y="1316990"/>
            <a:ext cx="11153670" cy="5134052"/>
          </a:xfrm>
          <a:prstGeom prst="rect">
            <a:avLst/>
          </a:prstGeom>
          <a:noFill/>
          <a:ln>
            <a:noFill/>
          </a:ln>
        </p:spPr>
      </p:pic>
    </p:spTree>
    <p:extLst>
      <p:ext uri="{BB962C8B-B14F-4D97-AF65-F5344CB8AC3E}">
        <p14:creationId xmlns:p14="http://schemas.microsoft.com/office/powerpoint/2010/main" val="2080645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C3457C-01F3-42D6-808D-AA9A4421598D}"/>
              </a:ext>
            </a:extLst>
          </p:cNvPr>
          <p:cNvSpPr txBox="1"/>
          <p:nvPr/>
        </p:nvSpPr>
        <p:spPr>
          <a:xfrm>
            <a:off x="228476" y="226232"/>
            <a:ext cx="3268350" cy="523220"/>
          </a:xfrm>
          <a:prstGeom prst="rect">
            <a:avLst/>
          </a:prstGeom>
          <a:noFill/>
        </p:spPr>
        <p:txBody>
          <a:bodyPr wrap="squar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SAMPLE CODE</a:t>
            </a:r>
          </a:p>
        </p:txBody>
      </p:sp>
      <p:sp>
        <p:nvSpPr>
          <p:cNvPr id="3" name="Rectangle 2">
            <a:extLst>
              <a:ext uri="{FF2B5EF4-FFF2-40B4-BE49-F238E27FC236}">
                <a16:creationId xmlns:a16="http://schemas.microsoft.com/office/drawing/2014/main" id="{D0AD92CB-CAB6-487A-AE2D-34AA578F768C}"/>
              </a:ext>
            </a:extLst>
          </p:cNvPr>
          <p:cNvSpPr/>
          <p:nvPr/>
        </p:nvSpPr>
        <p:spPr>
          <a:xfrm>
            <a:off x="386499" y="1027522"/>
            <a:ext cx="5709501" cy="5312987"/>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AA4858AD-70E4-442A-AB3B-D246CD6E7DF2}"/>
              </a:ext>
            </a:extLst>
          </p:cNvPr>
          <p:cNvSpPr/>
          <p:nvPr/>
        </p:nvSpPr>
        <p:spPr>
          <a:xfrm>
            <a:off x="6268859" y="1027522"/>
            <a:ext cx="5536642" cy="5312986"/>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9136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30BD61-F22C-423B-8B23-539234F539E6}"/>
              </a:ext>
            </a:extLst>
          </p:cNvPr>
          <p:cNvSpPr/>
          <p:nvPr/>
        </p:nvSpPr>
        <p:spPr>
          <a:xfrm>
            <a:off x="271305" y="401934"/>
            <a:ext cx="5824695" cy="5968721"/>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2AC96207-9974-4D5F-AEEF-D1A88645AA36}"/>
              </a:ext>
            </a:extLst>
          </p:cNvPr>
          <p:cNvSpPr/>
          <p:nvPr/>
        </p:nvSpPr>
        <p:spPr>
          <a:xfrm>
            <a:off x="6096001" y="422032"/>
            <a:ext cx="5690716" cy="5948624"/>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6569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C541E-8C61-4D6F-9D61-9BAC179CC384}"/>
              </a:ext>
            </a:extLst>
          </p:cNvPr>
          <p:cNvSpPr/>
          <p:nvPr/>
        </p:nvSpPr>
        <p:spPr>
          <a:xfrm>
            <a:off x="371789" y="160774"/>
            <a:ext cx="6792686" cy="6541477"/>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34278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537FCD-6952-4089-AFF8-785E0BB41285}"/>
              </a:ext>
            </a:extLst>
          </p:cNvPr>
          <p:cNvSpPr txBox="1"/>
          <p:nvPr/>
        </p:nvSpPr>
        <p:spPr>
          <a:xfrm>
            <a:off x="791184" y="1251164"/>
            <a:ext cx="2668454" cy="523220"/>
          </a:xfrm>
          <a:prstGeom prst="rect">
            <a:avLst/>
          </a:prstGeom>
          <a:noFill/>
        </p:spPr>
        <p:txBody>
          <a:bodyPr wrap="squar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0DCF523D-5F2C-47F9-9C20-4D70B975B158}"/>
              </a:ext>
            </a:extLst>
          </p:cNvPr>
          <p:cNvSpPr txBox="1"/>
          <p:nvPr/>
        </p:nvSpPr>
        <p:spPr>
          <a:xfrm>
            <a:off x="675253" y="2257942"/>
            <a:ext cx="10841493" cy="23421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rgbClr val="C00000"/>
                </a:solidFill>
              </a:rPr>
              <a:t>In this system, we compare some popular Pre-Trained CNN Model Architecture provided by </a:t>
            </a:r>
            <a:r>
              <a:rPr lang="en-US" sz="2000" dirty="0" err="1">
                <a:solidFill>
                  <a:srgbClr val="C00000"/>
                </a:solidFill>
              </a:rPr>
              <a:t>Keras</a:t>
            </a:r>
            <a:r>
              <a:rPr lang="en-US" sz="2000" dirty="0">
                <a:solidFill>
                  <a:srgbClr val="C00000"/>
                </a:solidFill>
              </a:rPr>
              <a:t> which is an opensource neural network library written in Python. </a:t>
            </a:r>
          </a:p>
          <a:p>
            <a:pPr marL="285750" indent="-285750">
              <a:lnSpc>
                <a:spcPct val="150000"/>
              </a:lnSpc>
              <a:buFont typeface="Arial" panose="020B0604020202020204" pitchFamily="34" charset="0"/>
              <a:buChar char="•"/>
            </a:pPr>
            <a:r>
              <a:rPr lang="en-US" sz="2000" dirty="0">
                <a:solidFill>
                  <a:srgbClr val="C00000"/>
                </a:solidFill>
              </a:rPr>
              <a:t>The architecture we used is VGG16, VGG19, ResNet50 and InceptionV3. </a:t>
            </a:r>
          </a:p>
          <a:p>
            <a:pPr marL="285750" indent="-285750">
              <a:lnSpc>
                <a:spcPct val="150000"/>
              </a:lnSpc>
              <a:buFont typeface="Arial" panose="020B0604020202020204" pitchFamily="34" charset="0"/>
              <a:buChar char="•"/>
            </a:pPr>
            <a:r>
              <a:rPr lang="en-US" sz="2000" dirty="0">
                <a:solidFill>
                  <a:srgbClr val="C00000"/>
                </a:solidFill>
              </a:rPr>
              <a:t>This is especially valuable in natural language processing because mostly expert knowledge is required to create large labeled datasets.</a:t>
            </a:r>
            <a:endParaRPr lang="en-IN" sz="2000" dirty="0">
              <a:solidFill>
                <a:srgbClr val="C00000"/>
              </a:solidFill>
            </a:endParaRPr>
          </a:p>
        </p:txBody>
      </p:sp>
    </p:spTree>
    <p:extLst>
      <p:ext uri="{BB962C8B-B14F-4D97-AF65-F5344CB8AC3E}">
        <p14:creationId xmlns:p14="http://schemas.microsoft.com/office/powerpoint/2010/main" val="2304630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14C691-2EFF-4221-ACD5-03B9F19B81E0}"/>
              </a:ext>
            </a:extLst>
          </p:cNvPr>
          <p:cNvSpPr txBox="1"/>
          <p:nvPr/>
        </p:nvSpPr>
        <p:spPr>
          <a:xfrm>
            <a:off x="675166" y="1941525"/>
            <a:ext cx="10999432" cy="4062651"/>
          </a:xfrm>
          <a:prstGeom prst="rect">
            <a:avLst/>
          </a:prstGeom>
          <a:noFill/>
        </p:spPr>
        <p:txBody>
          <a:bodyPr wrap="square" rtlCol="0">
            <a:spAutoFit/>
          </a:bodyPr>
          <a:lstStyle/>
          <a:p>
            <a:pPr algn="just"/>
            <a:r>
              <a:rPr lang="en-US" sz="2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Face recognition is a method in Machine Learning to recognize objects in the picture or video. Humans have a memory to recognize other people and recognize some objects like animals, plants, living objects, and non-living objects. However, how the computer does that although it has memory? Machine Learning is the technique or method in Computer Vision that can be used, so computers can understand one person’s face to another person contained in the image or video. </a:t>
            </a:r>
            <a:r>
              <a:rPr lang="en-US" sz="200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In this we </a:t>
            </a:r>
            <a:r>
              <a:rPr lang="en-US" sz="2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proposes about testing some popular Convolutional Neural Network (CNN) Model Architecture to see which one is better to recognize the person face dataset in disguised. </a:t>
            </a:r>
            <a:r>
              <a:rPr lang="en-US" sz="20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We</a:t>
            </a:r>
            <a:r>
              <a:rPr lang="en-US" sz="2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use the “Recognizing Disguised Faces” dataset to distinguish 75 classes of faces, and then try to train and test how accurate it can be recognized by the machine, where it will be useful to anyone who needs to explore and develop an Architecture of Deep Learning. This project is expected to contribute to the field Machine Learning related algorithm that is used to solve the problem in image classification. The experimental results show significant improvement using transfer learning in VGG Models. We then conclude that ImageNet weight best used for face-recognizing using VGG Models.</a:t>
            </a:r>
            <a:endParaRPr lang="en-IN" sz="2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798A30C-E661-4F6A-A0ED-D2DE320FC08E}"/>
              </a:ext>
            </a:extLst>
          </p:cNvPr>
          <p:cNvSpPr txBox="1"/>
          <p:nvPr/>
        </p:nvSpPr>
        <p:spPr>
          <a:xfrm>
            <a:off x="675166" y="904267"/>
            <a:ext cx="2233881" cy="523220"/>
          </a:xfrm>
          <a:prstGeom prst="rect">
            <a:avLst/>
          </a:prstGeom>
          <a:noFill/>
        </p:spPr>
        <p:txBody>
          <a:bodyPr wrap="non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149919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D70B0D-4BE6-44F1-A6F0-1E6377991863}"/>
              </a:ext>
            </a:extLst>
          </p:cNvPr>
          <p:cNvSpPr txBox="1"/>
          <p:nvPr/>
        </p:nvSpPr>
        <p:spPr>
          <a:xfrm>
            <a:off x="784977" y="1111099"/>
            <a:ext cx="3552825" cy="523220"/>
          </a:xfrm>
          <a:prstGeom prst="rect">
            <a:avLst/>
          </a:prstGeom>
          <a:noFill/>
        </p:spPr>
        <p:txBody>
          <a:bodyPr wrap="squar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EXISTING SYSTEM</a:t>
            </a:r>
          </a:p>
        </p:txBody>
      </p:sp>
      <p:sp>
        <p:nvSpPr>
          <p:cNvPr id="7" name="TextBox 6">
            <a:extLst>
              <a:ext uri="{FF2B5EF4-FFF2-40B4-BE49-F238E27FC236}">
                <a16:creationId xmlns:a16="http://schemas.microsoft.com/office/drawing/2014/main" id="{E0EE12D2-12FB-40FB-9778-8FBF64656156}"/>
              </a:ext>
            </a:extLst>
          </p:cNvPr>
          <p:cNvSpPr txBox="1"/>
          <p:nvPr/>
        </p:nvSpPr>
        <p:spPr>
          <a:xfrm>
            <a:off x="784977" y="2019234"/>
            <a:ext cx="10216103" cy="419025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000" dirty="0">
                <a:solidFill>
                  <a:srgbClr val="C00000"/>
                </a:solidFill>
                <a:effectLst/>
                <a:latin typeface="Times New Roman" panose="02020603050405020304" pitchFamily="18" charset="0"/>
                <a:ea typeface="Times New Roman" panose="02020603050405020304" pitchFamily="18" charset="0"/>
              </a:rPr>
              <a:t>In the Existing system disguise face detection uses PCA approach.</a:t>
            </a:r>
          </a:p>
          <a:p>
            <a:pPr marL="285750" indent="-285750" algn="just">
              <a:lnSpc>
                <a:spcPct val="150000"/>
              </a:lnSpc>
              <a:buFont typeface="Wingdings" panose="05000000000000000000" pitchFamily="2" charset="2"/>
              <a:buChar char="Ø"/>
            </a:pPr>
            <a:r>
              <a:rPr lang="en-US" sz="2000" dirty="0">
                <a:solidFill>
                  <a:srgbClr val="C00000"/>
                </a:solidFill>
                <a:effectLst/>
                <a:latin typeface="Times New Roman" panose="02020603050405020304" pitchFamily="18" charset="0"/>
                <a:ea typeface="Times New Roman" panose="02020603050405020304" pitchFamily="18" charset="0"/>
              </a:rPr>
              <a:t>The PCA algorithm when compared with conventional PCA algorithm has an improved recognition rate for face images with large variations in lighting direction and facial expression.</a:t>
            </a:r>
          </a:p>
          <a:p>
            <a:pPr marL="285750" indent="-285750" algn="just">
              <a:lnSpc>
                <a:spcPct val="150000"/>
              </a:lnSpc>
              <a:buFont typeface="Wingdings" panose="05000000000000000000" pitchFamily="2" charset="2"/>
              <a:buChar char="Ø"/>
            </a:pPr>
            <a:r>
              <a:rPr lang="en-US" sz="2000" dirty="0">
                <a:solidFill>
                  <a:srgbClr val="C00000"/>
                </a:solidFill>
                <a:effectLst/>
                <a:latin typeface="Times New Roman" panose="02020603050405020304" pitchFamily="18" charset="0"/>
                <a:ea typeface="Times New Roman" panose="02020603050405020304" pitchFamily="18" charset="0"/>
              </a:rPr>
              <a:t>In the PCA technique, the face images are divided into smaller sub-images and the PCA approach is applied to each of these sub-images. Since some of the local facial features of an individual do not vary even when the pose, lighting direction and facial expression vary.</a:t>
            </a:r>
          </a:p>
          <a:p>
            <a:pPr marL="285750" indent="-285750" algn="just">
              <a:lnSpc>
                <a:spcPct val="150000"/>
              </a:lnSpc>
              <a:buFont typeface="Wingdings" panose="05000000000000000000" pitchFamily="2" charset="2"/>
              <a:buChar char="Ø"/>
            </a:pPr>
            <a:r>
              <a:rPr lang="en-US" sz="2000" dirty="0">
                <a:solidFill>
                  <a:srgbClr val="C00000"/>
                </a:solidFill>
                <a:latin typeface="Times New Roman" panose="02020603050405020304" pitchFamily="18" charset="0"/>
                <a:ea typeface="Times New Roman" panose="02020603050405020304" pitchFamily="18" charset="0"/>
              </a:rPr>
              <a:t>W</a:t>
            </a:r>
            <a:r>
              <a:rPr lang="en-US" sz="2000" dirty="0">
                <a:solidFill>
                  <a:srgbClr val="C00000"/>
                </a:solidFill>
                <a:effectLst/>
                <a:latin typeface="Times New Roman" panose="02020603050405020304" pitchFamily="18" charset="0"/>
                <a:ea typeface="Times New Roman" panose="02020603050405020304" pitchFamily="18" charset="0"/>
              </a:rPr>
              <a:t>e expect the proposed method to be able to cope with these variations.</a:t>
            </a:r>
          </a:p>
          <a:p>
            <a:pPr marL="285750" indent="-285750" algn="just">
              <a:lnSpc>
                <a:spcPct val="150000"/>
              </a:lnSpc>
              <a:buFont typeface="Wingdings" panose="05000000000000000000" pitchFamily="2" charset="2"/>
              <a:buChar char="Ø"/>
            </a:pPr>
            <a:r>
              <a:rPr lang="en-US" sz="2000" dirty="0">
                <a:solidFill>
                  <a:srgbClr val="C00000"/>
                </a:solidFill>
                <a:effectLst/>
                <a:latin typeface="Times New Roman" panose="02020603050405020304" pitchFamily="18" charset="0"/>
                <a:ea typeface="Times New Roman" panose="02020603050405020304" pitchFamily="18" charset="0"/>
              </a:rPr>
              <a:t>The accuracy of the conventional PCA method and modular PCA method are evaluated under the conditions of varying expression, illumination and pose using standard face databases.</a:t>
            </a:r>
            <a:endParaRPr lang="en-IN" sz="2000" dirty="0">
              <a:solidFill>
                <a:srgbClr val="C00000"/>
              </a:solidFill>
              <a:latin typeface="Meiryo UI (Body)"/>
            </a:endParaRPr>
          </a:p>
        </p:txBody>
      </p:sp>
    </p:spTree>
    <p:extLst>
      <p:ext uri="{BB962C8B-B14F-4D97-AF65-F5344CB8AC3E}">
        <p14:creationId xmlns:p14="http://schemas.microsoft.com/office/powerpoint/2010/main" val="3538956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D774883-BCED-4ADB-807B-1FA0362EE83E}"/>
              </a:ext>
            </a:extLst>
          </p:cNvPr>
          <p:cNvSpPr txBox="1"/>
          <p:nvPr/>
        </p:nvSpPr>
        <p:spPr>
          <a:xfrm>
            <a:off x="774473" y="963830"/>
            <a:ext cx="7212487" cy="954107"/>
          </a:xfrm>
          <a:prstGeom prst="rect">
            <a:avLst/>
          </a:prstGeom>
          <a:noFill/>
        </p:spPr>
        <p:txBody>
          <a:bodyPr wrap="non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DISADVANTAGES OF EXISTING SYSTEM</a:t>
            </a:r>
          </a:p>
          <a:p>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EC3D06B-7BDF-47A2-A418-BE1827C8144E}"/>
              </a:ext>
            </a:extLst>
          </p:cNvPr>
          <p:cNvSpPr txBox="1"/>
          <p:nvPr/>
        </p:nvSpPr>
        <p:spPr>
          <a:xfrm>
            <a:off x="774473" y="2163853"/>
            <a:ext cx="10792215" cy="3730317"/>
          </a:xfrm>
          <a:prstGeom prst="rect">
            <a:avLst/>
          </a:prstGeom>
          <a:noFill/>
        </p:spPr>
        <p:txBody>
          <a:bodyPr wrap="square" rtlCol="0">
            <a:spAutoFit/>
          </a:bodyPr>
          <a:lstStyle/>
          <a:p>
            <a:pPr marL="342900" lvl="0" indent="-342900" algn="just">
              <a:lnSpc>
                <a:spcPct val="150000"/>
              </a:lnSpc>
              <a:spcBef>
                <a:spcPts val="25"/>
              </a:spcBef>
              <a:buFont typeface="Symbol" panose="05050102010706020507" pitchFamily="18" charset="2"/>
              <a:buChar char=""/>
            </a:pPr>
            <a:r>
              <a:rPr lang="en-US" sz="2000" b="0" kern="0" dirty="0">
                <a:solidFill>
                  <a:srgbClr val="C00000"/>
                </a:solidFill>
                <a:effectLst/>
                <a:latin typeface="Times New Roman" panose="02020603050405020304" pitchFamily="18" charset="0"/>
                <a:ea typeface="Times New Roman" panose="02020603050405020304" pitchFamily="18" charset="0"/>
              </a:rPr>
              <a:t>Finding the eigenvectors and eigenvalues are time consuming on PCA. </a:t>
            </a:r>
          </a:p>
          <a:p>
            <a:pPr marL="342900" lvl="0" indent="-342900" algn="just">
              <a:lnSpc>
                <a:spcPct val="150000"/>
              </a:lnSpc>
              <a:spcBef>
                <a:spcPts val="25"/>
              </a:spcBef>
              <a:buFont typeface="Symbol" panose="05050102010706020507" pitchFamily="18" charset="2"/>
              <a:buChar char=""/>
            </a:pPr>
            <a:r>
              <a:rPr lang="en-US" sz="2000" b="0" kern="0" dirty="0">
                <a:solidFill>
                  <a:srgbClr val="C00000"/>
                </a:solidFill>
                <a:effectLst/>
                <a:latin typeface="Times New Roman" panose="02020603050405020304" pitchFamily="18" charset="0"/>
                <a:ea typeface="Times New Roman" panose="02020603050405020304" pitchFamily="18" charset="0"/>
              </a:rPr>
              <a:t>The size and location of each face image must remain similar PCA (Eigenface) approach maps features to principal subspaces that contain most energy.</a:t>
            </a:r>
            <a:endParaRPr lang="en-IN" sz="2000" b="1" kern="0" dirty="0">
              <a:solidFill>
                <a:srgbClr val="C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25"/>
              </a:spcBef>
              <a:buFont typeface="Symbol" panose="05050102010706020507" pitchFamily="18" charset="2"/>
              <a:buChar char=""/>
            </a:pPr>
            <a:r>
              <a:rPr lang="en-US" sz="2000" b="0" kern="0" dirty="0">
                <a:solidFill>
                  <a:srgbClr val="C00000"/>
                </a:solidFill>
                <a:effectLst/>
                <a:latin typeface="Times New Roman" panose="02020603050405020304" pitchFamily="18" charset="0"/>
                <a:ea typeface="Times New Roman" panose="02020603050405020304" pitchFamily="18" charset="0"/>
              </a:rPr>
              <a:t>When a face-detection algorithm finds a face in an image or in a still from a video capture, the relative size of that face compared with the enrolled image size affects how well the face will be recognized.</a:t>
            </a:r>
            <a:endParaRPr lang="en-IN" sz="2000" b="1" kern="0" dirty="0">
              <a:solidFill>
                <a:srgbClr val="C00000"/>
              </a:solidFill>
              <a:effectLst/>
              <a:latin typeface="Times New Roman" panose="02020603050405020304" pitchFamily="18" charset="0"/>
              <a:ea typeface="Times New Roman" panose="02020603050405020304" pitchFamily="18" charset="0"/>
            </a:endParaRPr>
          </a:p>
          <a:p>
            <a:pPr marL="64135" algn="just">
              <a:lnSpc>
                <a:spcPct val="150000"/>
              </a:lnSpc>
              <a:spcBef>
                <a:spcPts val="25"/>
              </a:spcBef>
            </a:pPr>
            <a:endParaRPr lang="en-US" sz="2000" b="0" kern="0" dirty="0">
              <a:solidFill>
                <a:srgbClr val="C00000"/>
              </a:solidFill>
              <a:effectLst/>
              <a:latin typeface="Times New Roman" panose="02020603050405020304" pitchFamily="18" charset="0"/>
              <a:ea typeface="Times New Roman" panose="02020603050405020304" pitchFamily="18" charset="0"/>
            </a:endParaRPr>
          </a:p>
          <a:p>
            <a:pPr marL="64135" algn="just">
              <a:lnSpc>
                <a:spcPct val="150000"/>
              </a:lnSpc>
              <a:spcBef>
                <a:spcPts val="25"/>
              </a:spcBef>
            </a:pPr>
            <a:r>
              <a:rPr lang="en-US" sz="2000" b="0" kern="0" dirty="0">
                <a:solidFill>
                  <a:srgbClr val="C00000"/>
                </a:solidFill>
                <a:effectLst/>
                <a:latin typeface="Times New Roman" panose="02020603050405020304" pitchFamily="18" charset="0"/>
                <a:ea typeface="Times New Roman" panose="02020603050405020304" pitchFamily="18" charset="0"/>
              </a:rPr>
              <a:t>Algorithm: Principal Component Analysis (PCA).</a:t>
            </a:r>
            <a:endParaRPr lang="en-IN" sz="2000" b="1" kern="0" dirty="0">
              <a:solidFill>
                <a:srgbClr val="C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9034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611756-71A7-4656-95E9-E58AA86D0CF0}"/>
              </a:ext>
            </a:extLst>
          </p:cNvPr>
          <p:cNvSpPr txBox="1"/>
          <p:nvPr/>
        </p:nvSpPr>
        <p:spPr>
          <a:xfrm>
            <a:off x="771525" y="938517"/>
            <a:ext cx="4534005" cy="523220"/>
          </a:xfrm>
          <a:prstGeom prst="rect">
            <a:avLst/>
          </a:prstGeom>
          <a:noFill/>
        </p:spPr>
        <p:txBody>
          <a:bodyPr wrap="squar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PROPOSED SYSTEM</a:t>
            </a:r>
          </a:p>
        </p:txBody>
      </p:sp>
      <p:sp>
        <p:nvSpPr>
          <p:cNvPr id="6" name="Content Placeholder 2">
            <a:extLst>
              <a:ext uri="{FF2B5EF4-FFF2-40B4-BE49-F238E27FC236}">
                <a16:creationId xmlns:a16="http://schemas.microsoft.com/office/drawing/2014/main" id="{E4DA0C18-037F-4155-9139-BB435B3BF796}"/>
              </a:ext>
            </a:extLst>
          </p:cNvPr>
          <p:cNvSpPr txBox="1">
            <a:spLocks noChangeArrowheads="1"/>
          </p:cNvSpPr>
          <p:nvPr/>
        </p:nvSpPr>
        <p:spPr>
          <a:xfrm>
            <a:off x="771525" y="2006801"/>
            <a:ext cx="10716380" cy="450712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buClr>
                <a:srgbClr val="C00000"/>
              </a:buClr>
              <a:buFont typeface="Arial" panose="020B0604020202020204" pitchFamily="34" charset="0"/>
              <a:buChar char="•"/>
            </a:pPr>
            <a:r>
              <a:rPr lang="en-US" dirty="0">
                <a:solidFill>
                  <a:srgbClr val="C00000"/>
                </a:solidFill>
                <a:effectLst/>
                <a:latin typeface="Times New Roman" panose="02020603050405020304" pitchFamily="18" charset="0"/>
                <a:ea typeface="Times New Roman" panose="02020603050405020304" pitchFamily="18" charset="0"/>
              </a:rPr>
              <a:t>In the proposed system, we compare some popular Pre-Trained CNN Model Architecture provided by </a:t>
            </a:r>
            <a:r>
              <a:rPr lang="en-US" dirty="0" err="1">
                <a:solidFill>
                  <a:srgbClr val="C00000"/>
                </a:solidFill>
                <a:effectLst/>
                <a:latin typeface="Times New Roman" panose="02020603050405020304" pitchFamily="18" charset="0"/>
                <a:ea typeface="Times New Roman" panose="02020603050405020304" pitchFamily="18" charset="0"/>
              </a:rPr>
              <a:t>Keras</a:t>
            </a:r>
            <a:r>
              <a:rPr lang="en-US" dirty="0">
                <a:solidFill>
                  <a:srgbClr val="C00000"/>
                </a:solidFill>
                <a:effectLst/>
                <a:latin typeface="Times New Roman" panose="02020603050405020304" pitchFamily="18" charset="0"/>
                <a:ea typeface="Times New Roman" panose="02020603050405020304" pitchFamily="18" charset="0"/>
              </a:rPr>
              <a:t> which is an opensource neural network library written in Python. </a:t>
            </a:r>
          </a:p>
          <a:p>
            <a:pPr>
              <a:buClr>
                <a:srgbClr val="C00000"/>
              </a:buClr>
              <a:buFont typeface="Arial" panose="020B0604020202020204" pitchFamily="34" charset="0"/>
              <a:buChar char="•"/>
            </a:pPr>
            <a:r>
              <a:rPr lang="en-US" dirty="0">
                <a:solidFill>
                  <a:srgbClr val="C00000"/>
                </a:solidFill>
                <a:effectLst/>
                <a:latin typeface="Times New Roman" panose="02020603050405020304" pitchFamily="18" charset="0"/>
                <a:ea typeface="Times New Roman" panose="02020603050405020304" pitchFamily="18" charset="0"/>
              </a:rPr>
              <a:t>The architecture we used is VGG16, VGG19, ResNet50 and InceptionV3. Then, we divide into two parts: using the vector to train the classifier model, and evaluating the accuracy and cost function of the classifier model. </a:t>
            </a:r>
          </a:p>
          <a:p>
            <a:pPr>
              <a:buClr>
                <a:srgbClr val="C00000"/>
              </a:buClr>
              <a:buFont typeface="Arial" panose="020B0604020202020204" pitchFamily="34" charset="0"/>
              <a:buChar char="•"/>
            </a:pPr>
            <a:r>
              <a:rPr lang="en-US" dirty="0">
                <a:solidFill>
                  <a:srgbClr val="C00000"/>
                </a:solidFill>
                <a:latin typeface="Times New Roman" panose="02020603050405020304" pitchFamily="18" charset="0"/>
                <a:ea typeface="Times New Roman" panose="02020603050405020304" pitchFamily="18" charset="0"/>
              </a:rPr>
              <a:t>F</a:t>
            </a:r>
            <a:r>
              <a:rPr lang="en-US" dirty="0">
                <a:solidFill>
                  <a:srgbClr val="C00000"/>
                </a:solidFill>
                <a:effectLst/>
                <a:latin typeface="Times New Roman" panose="02020603050405020304" pitchFamily="18" charset="0"/>
                <a:ea typeface="Times New Roman" panose="02020603050405020304" pitchFamily="18" charset="0"/>
              </a:rPr>
              <a:t>rom this research, we expected to see the best </a:t>
            </a:r>
            <a:r>
              <a:rPr lang="en-US" dirty="0" err="1">
                <a:solidFill>
                  <a:srgbClr val="C00000"/>
                </a:solidFill>
                <a:effectLst/>
                <a:latin typeface="Times New Roman" panose="02020603050405020304" pitchFamily="18" charset="0"/>
                <a:ea typeface="Times New Roman" panose="02020603050405020304" pitchFamily="18" charset="0"/>
              </a:rPr>
              <a:t>PreTrained</a:t>
            </a:r>
            <a:r>
              <a:rPr lang="en-US" dirty="0">
                <a:solidFill>
                  <a:srgbClr val="C00000"/>
                </a:solidFill>
                <a:effectLst/>
                <a:latin typeface="Times New Roman" panose="02020603050405020304" pitchFamily="18" charset="0"/>
                <a:ea typeface="Times New Roman" panose="02020603050405020304" pitchFamily="18" charset="0"/>
              </a:rPr>
              <a:t> Architecture model with the highest level of accuracy, and the lowest cost function in the optimal hyperparameter state. </a:t>
            </a:r>
          </a:p>
          <a:p>
            <a:pPr>
              <a:buClr>
                <a:srgbClr val="C00000"/>
              </a:buClr>
              <a:buFont typeface="Arial" panose="020B0604020202020204" pitchFamily="34" charset="0"/>
              <a:buChar char="•"/>
            </a:pPr>
            <a:r>
              <a:rPr lang="en-US" dirty="0">
                <a:solidFill>
                  <a:srgbClr val="C00000"/>
                </a:solidFill>
                <a:effectLst/>
                <a:latin typeface="Times New Roman" panose="02020603050405020304" pitchFamily="18" charset="0"/>
                <a:ea typeface="Times New Roman" panose="02020603050405020304" pitchFamily="18" charset="0"/>
              </a:rPr>
              <a:t>In transfer learning, the knowledge of an already trained machine learning model is applied to a different but related problem. </a:t>
            </a:r>
          </a:p>
          <a:p>
            <a:pPr>
              <a:buClr>
                <a:srgbClr val="C00000"/>
              </a:buClr>
              <a:buFont typeface="Arial" panose="020B0604020202020204" pitchFamily="34" charset="0"/>
              <a:buChar char="•"/>
            </a:pPr>
            <a:r>
              <a:rPr lang="en-US" dirty="0">
                <a:solidFill>
                  <a:srgbClr val="C00000"/>
                </a:solidFill>
                <a:effectLst/>
                <a:latin typeface="Times New Roman" panose="02020603050405020304" pitchFamily="18" charset="0"/>
                <a:ea typeface="Times New Roman" panose="02020603050405020304" pitchFamily="18" charset="0"/>
              </a:rPr>
              <a:t>For example, if you trained a simple classifier to predict whether an image contains a backpack, you could use the knowledge that the model gained during its training to recognize other objects like sunglasses.</a:t>
            </a:r>
            <a:endParaRPr lang="en-IN" dirty="0">
              <a:solidFill>
                <a:srgbClr val="C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646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BF79BC-9DA5-484E-847B-496BE99ACEBE}"/>
              </a:ext>
            </a:extLst>
          </p:cNvPr>
          <p:cNvSpPr txBox="1"/>
          <p:nvPr/>
        </p:nvSpPr>
        <p:spPr>
          <a:xfrm>
            <a:off x="809470" y="1292168"/>
            <a:ext cx="5867119" cy="830997"/>
          </a:xfrm>
          <a:prstGeom prst="rect">
            <a:avLst/>
          </a:prstGeom>
          <a:noFill/>
        </p:spPr>
        <p:txBody>
          <a:bodyPr wrap="non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ADVANTAGES OF PROPOSED SYSTEM</a:t>
            </a:r>
          </a:p>
          <a:p>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8766463-E306-4FDD-90C6-F681BF2E7B23}"/>
              </a:ext>
            </a:extLst>
          </p:cNvPr>
          <p:cNvSpPr txBox="1"/>
          <p:nvPr/>
        </p:nvSpPr>
        <p:spPr>
          <a:xfrm>
            <a:off x="809470" y="2611865"/>
            <a:ext cx="10922087" cy="3631763"/>
          </a:xfrm>
          <a:prstGeom prst="rect">
            <a:avLst/>
          </a:prstGeom>
          <a:noFill/>
        </p:spPr>
        <p:txBody>
          <a:bodyPr wrap="square" rtlCol="0">
            <a:spAutoFit/>
          </a:bodyPr>
          <a:lstStyle/>
          <a:p>
            <a:pPr marL="342900" lvl="0" indent="-342900" algn="just">
              <a:lnSpc>
                <a:spcPct val="150000"/>
              </a:lnSpc>
              <a:spcBef>
                <a:spcPts val="25"/>
              </a:spcBef>
              <a:buFont typeface="Symbol" panose="05050102010706020507" pitchFamily="18" charset="2"/>
              <a:buChar char=""/>
            </a:pPr>
            <a:r>
              <a:rPr lang="en-US" sz="2000" dirty="0">
                <a:solidFill>
                  <a:srgbClr val="C00000"/>
                </a:solidFill>
                <a:effectLst/>
                <a:latin typeface="Times New Roman" panose="02020603050405020304" pitchFamily="18" charset="0"/>
                <a:ea typeface="Times New Roman" panose="02020603050405020304" pitchFamily="18" charset="0"/>
              </a:rPr>
              <a:t>With transfer learning a solid machine learning model can be built with comparatively little training data because the model is already pre-trained. </a:t>
            </a:r>
            <a:endParaRPr lang="en-IN" sz="2000" dirty="0">
              <a:solidFill>
                <a:srgbClr val="C00000"/>
              </a:solidFill>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25"/>
              </a:spcBef>
              <a:buFont typeface="Symbol" panose="05050102010706020507" pitchFamily="18" charset="2"/>
              <a:buChar char=""/>
            </a:pPr>
            <a:r>
              <a:rPr lang="en-US" sz="2000" dirty="0">
                <a:solidFill>
                  <a:srgbClr val="C00000"/>
                </a:solidFill>
                <a:effectLst/>
                <a:latin typeface="Times New Roman" panose="02020603050405020304" pitchFamily="18" charset="0"/>
                <a:ea typeface="Times New Roman" panose="02020603050405020304" pitchFamily="18" charset="0"/>
              </a:rPr>
              <a:t>This is especially valuable in natural language processing because mostly expert knowledge is required to create large labeled datasets. Additionally, training time is reduced because it can sometimes take days or even weeks to train a deep neural network from scratch on a complex task.</a:t>
            </a:r>
            <a:endParaRPr lang="en-IN" sz="2000" dirty="0">
              <a:solidFill>
                <a:srgbClr val="C00000"/>
              </a:solidFill>
              <a:effectLst/>
              <a:latin typeface="Times New Roman" panose="02020603050405020304" pitchFamily="18" charset="0"/>
              <a:ea typeface="Times New Roman" panose="02020603050405020304" pitchFamily="18" charset="0"/>
            </a:endParaRPr>
          </a:p>
          <a:p>
            <a:pPr marL="228600" algn="just">
              <a:lnSpc>
                <a:spcPct val="150000"/>
              </a:lnSpc>
              <a:spcBef>
                <a:spcPts val="25"/>
              </a:spcBef>
            </a:pPr>
            <a:endParaRPr lang="en-US" sz="2000" dirty="0">
              <a:solidFill>
                <a:srgbClr val="C00000"/>
              </a:solidFill>
              <a:effectLst/>
              <a:latin typeface="Times New Roman" panose="02020603050405020304" pitchFamily="18" charset="0"/>
              <a:ea typeface="Times New Roman" panose="02020603050405020304" pitchFamily="18" charset="0"/>
            </a:endParaRPr>
          </a:p>
          <a:p>
            <a:pPr marL="228600" algn="just">
              <a:lnSpc>
                <a:spcPct val="150000"/>
              </a:lnSpc>
              <a:spcBef>
                <a:spcPts val="25"/>
              </a:spcBef>
            </a:pPr>
            <a:r>
              <a:rPr lang="en-US" sz="2000" dirty="0">
                <a:solidFill>
                  <a:srgbClr val="C00000"/>
                </a:solidFill>
                <a:effectLst/>
                <a:latin typeface="Times New Roman" panose="02020603050405020304" pitchFamily="18" charset="0"/>
                <a:ea typeface="Times New Roman" panose="02020603050405020304" pitchFamily="18" charset="0"/>
              </a:rPr>
              <a:t>Algorithm:  CNN with VGG16, VGG19, ResNet50 and Inceptionv3.</a:t>
            </a:r>
            <a:endParaRPr lang="en-IN" sz="2000" dirty="0">
              <a:solidFill>
                <a:srgbClr val="C00000"/>
              </a:solidFill>
              <a:effectLst/>
              <a:latin typeface="Times New Roman" panose="02020603050405020304" pitchFamily="18" charset="0"/>
              <a:ea typeface="Times New Roman" panose="02020603050405020304" pitchFamily="18" charset="0"/>
            </a:endParaRPr>
          </a:p>
          <a:p>
            <a:pPr>
              <a:buClr>
                <a:srgbClr val="FFFF00"/>
              </a:buClr>
            </a:pPr>
            <a:endParaRPr lang="en-IN" sz="2000" dirty="0">
              <a:solidFill>
                <a:srgbClr val="C00000"/>
              </a:solidFill>
              <a:latin typeface="Meiryo UI (Body)"/>
            </a:endParaRPr>
          </a:p>
        </p:txBody>
      </p:sp>
    </p:spTree>
    <p:extLst>
      <p:ext uri="{BB962C8B-B14F-4D97-AF65-F5344CB8AC3E}">
        <p14:creationId xmlns:p14="http://schemas.microsoft.com/office/powerpoint/2010/main" val="199884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DCFC5F1-65DB-464B-82A3-F7F50FC73CC5}"/>
              </a:ext>
            </a:extLst>
          </p:cNvPr>
          <p:cNvSpPr txBox="1">
            <a:spLocks noChangeArrowheads="1"/>
          </p:cNvSpPr>
          <p:nvPr/>
        </p:nvSpPr>
        <p:spPr>
          <a:xfrm>
            <a:off x="620932" y="2106320"/>
            <a:ext cx="8596668" cy="2645360"/>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50000"/>
              </a:lnSpc>
              <a:buClr>
                <a:schemeClr val="accent3"/>
              </a:buClr>
              <a:buFont typeface="Wingdings" panose="05000000000000000000" pitchFamily="2" charset="2"/>
              <a:buChar char="v"/>
            </a:pPr>
            <a:r>
              <a:rPr lang="en-US" sz="1800" dirty="0">
                <a:solidFill>
                  <a:srgbClr val="C00000"/>
                </a:solidFill>
                <a:latin typeface="Meiryo UI (Body)"/>
              </a:rPr>
              <a:t>System	            : intel core i5</a:t>
            </a:r>
            <a:endParaRPr lang="en-IN" sz="1800" dirty="0">
              <a:solidFill>
                <a:srgbClr val="C00000"/>
              </a:solidFill>
              <a:latin typeface="Meiryo UI (Body)"/>
            </a:endParaRPr>
          </a:p>
          <a:p>
            <a:pPr>
              <a:lnSpc>
                <a:spcPct val="150000"/>
              </a:lnSpc>
              <a:buClr>
                <a:schemeClr val="accent3"/>
              </a:buClr>
              <a:buFont typeface="Wingdings" panose="05000000000000000000" pitchFamily="2" charset="2"/>
              <a:buChar char="v"/>
            </a:pPr>
            <a:r>
              <a:rPr lang="en-US" sz="1800" dirty="0">
                <a:solidFill>
                  <a:srgbClr val="C00000"/>
                </a:solidFill>
                <a:latin typeface="Meiryo UI (Body)"/>
              </a:rPr>
              <a:t>Hard Disk	      : 1 TB</a:t>
            </a:r>
            <a:endParaRPr lang="en-IN" sz="1800" dirty="0">
              <a:solidFill>
                <a:srgbClr val="C00000"/>
              </a:solidFill>
              <a:latin typeface="Meiryo UI (Body)"/>
            </a:endParaRPr>
          </a:p>
          <a:p>
            <a:pPr>
              <a:lnSpc>
                <a:spcPct val="150000"/>
              </a:lnSpc>
              <a:buClr>
                <a:schemeClr val="accent3"/>
              </a:buClr>
              <a:buFont typeface="Wingdings" panose="05000000000000000000" pitchFamily="2" charset="2"/>
              <a:buChar char="v"/>
            </a:pPr>
            <a:r>
              <a:rPr lang="en-US" sz="1800" dirty="0">
                <a:solidFill>
                  <a:srgbClr val="C00000"/>
                </a:solidFill>
                <a:latin typeface="Meiryo UI (Body)"/>
              </a:rPr>
              <a:t>Input Devices	: Keyboard, Mouse</a:t>
            </a:r>
            <a:endParaRPr lang="en-IN" sz="1800" dirty="0">
              <a:solidFill>
                <a:srgbClr val="C00000"/>
              </a:solidFill>
              <a:latin typeface="Meiryo UI (Body)"/>
            </a:endParaRPr>
          </a:p>
          <a:p>
            <a:pPr>
              <a:lnSpc>
                <a:spcPct val="150000"/>
              </a:lnSpc>
              <a:buClr>
                <a:schemeClr val="accent3"/>
              </a:buClr>
              <a:buFont typeface="Wingdings" panose="05000000000000000000" pitchFamily="2" charset="2"/>
              <a:buChar char="v"/>
            </a:pPr>
            <a:r>
              <a:rPr lang="en-US" sz="1800" dirty="0">
                <a:solidFill>
                  <a:srgbClr val="C00000"/>
                </a:solidFill>
                <a:latin typeface="Meiryo UI (Body)"/>
              </a:rPr>
              <a:t>Ram	                  : 8GB</a:t>
            </a:r>
            <a:endParaRPr lang="en-IN" sz="1800" dirty="0">
              <a:solidFill>
                <a:srgbClr val="C00000"/>
              </a:solidFill>
              <a:latin typeface="Meiryo UI (Body)"/>
            </a:endParaRPr>
          </a:p>
        </p:txBody>
      </p:sp>
      <p:sp>
        <p:nvSpPr>
          <p:cNvPr id="6" name="TextBox 5">
            <a:extLst>
              <a:ext uri="{FF2B5EF4-FFF2-40B4-BE49-F238E27FC236}">
                <a16:creationId xmlns:a16="http://schemas.microsoft.com/office/drawing/2014/main" id="{89B0ADCC-F098-4A9F-8F21-665F6D997986}"/>
              </a:ext>
            </a:extLst>
          </p:cNvPr>
          <p:cNvSpPr txBox="1"/>
          <p:nvPr/>
        </p:nvSpPr>
        <p:spPr>
          <a:xfrm>
            <a:off x="620932" y="1167208"/>
            <a:ext cx="4626138" cy="461665"/>
          </a:xfrm>
          <a:prstGeom prst="rect">
            <a:avLst/>
          </a:prstGeom>
          <a:noFill/>
        </p:spPr>
        <p:txBody>
          <a:bodyPr wrap="none" rtlCol="0">
            <a:spAutoFit/>
          </a:bodyPr>
          <a:lstStyle/>
          <a:p>
            <a:r>
              <a:rPr lang="en-IN" sz="2400" b="1" dirty="0">
                <a:solidFill>
                  <a:schemeClr val="bg1"/>
                </a:solidFill>
                <a:latin typeface="Times New Roman" panose="02020603050405020304" pitchFamily="18" charset="0"/>
                <a:cs typeface="Times New Roman" panose="02020603050405020304" pitchFamily="18" charset="0"/>
              </a:rPr>
              <a:t>HARDWARE REQUIREMENTS</a:t>
            </a:r>
          </a:p>
        </p:txBody>
      </p:sp>
    </p:spTree>
    <p:extLst>
      <p:ext uri="{BB962C8B-B14F-4D97-AF65-F5344CB8AC3E}">
        <p14:creationId xmlns:p14="http://schemas.microsoft.com/office/powerpoint/2010/main" val="171277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440596-6D70-47D1-ADF0-B27902B0FB9B}"/>
              </a:ext>
            </a:extLst>
          </p:cNvPr>
          <p:cNvSpPr txBox="1">
            <a:spLocks noChangeArrowheads="1"/>
          </p:cNvSpPr>
          <p:nvPr/>
        </p:nvSpPr>
        <p:spPr>
          <a:xfrm>
            <a:off x="349626" y="885431"/>
            <a:ext cx="8596668" cy="564204"/>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2400" b="1" dirty="0">
                <a:solidFill>
                  <a:schemeClr val="bg1"/>
                </a:solidFill>
                <a:latin typeface="Times New Roman" panose="02020603050405020304" pitchFamily="18" charset="0"/>
                <a:cs typeface="Times New Roman" panose="02020603050405020304" pitchFamily="18" charset="0"/>
              </a:rPr>
              <a:t>SOFTWARE REQUIREMENTS </a:t>
            </a:r>
          </a:p>
        </p:txBody>
      </p:sp>
      <p:sp>
        <p:nvSpPr>
          <p:cNvPr id="5" name="Content Placeholder 2">
            <a:extLst>
              <a:ext uri="{FF2B5EF4-FFF2-40B4-BE49-F238E27FC236}">
                <a16:creationId xmlns:a16="http://schemas.microsoft.com/office/drawing/2014/main" id="{98EC6F0C-0063-4C42-93DC-88ACC46ECA04}"/>
              </a:ext>
            </a:extLst>
          </p:cNvPr>
          <p:cNvSpPr txBox="1">
            <a:spLocks/>
          </p:cNvSpPr>
          <p:nvPr/>
        </p:nvSpPr>
        <p:spPr>
          <a:xfrm>
            <a:off x="500352" y="1749322"/>
            <a:ext cx="8596668" cy="1679678"/>
          </a:xfrm>
          <a:prstGeom prst="rect">
            <a:avLst/>
          </a:prstGeom>
        </p:spPr>
        <p:txBody>
          <a:bodyPr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50000"/>
              </a:lnSpc>
              <a:buClr>
                <a:srgbClr val="FF6600"/>
              </a:buClr>
              <a:buFont typeface="Wingdings" panose="05000000000000000000" pitchFamily="2" charset="2"/>
              <a:buChar char="v"/>
            </a:pPr>
            <a:r>
              <a:rPr lang="en-US" sz="1800" dirty="0">
                <a:solidFill>
                  <a:srgbClr val="C00000"/>
                </a:solidFill>
                <a:latin typeface="Meiryo UI (Body)"/>
              </a:rPr>
              <a:t>Operating system	: Windows 8,10/ MacOS</a:t>
            </a:r>
            <a:endParaRPr lang="en-IN" sz="1800" dirty="0">
              <a:solidFill>
                <a:srgbClr val="C00000"/>
              </a:solidFill>
              <a:latin typeface="Meiryo UI (Body)"/>
            </a:endParaRPr>
          </a:p>
          <a:p>
            <a:pPr>
              <a:lnSpc>
                <a:spcPct val="150000"/>
              </a:lnSpc>
              <a:buClr>
                <a:srgbClr val="FF6600"/>
              </a:buClr>
              <a:buFont typeface="Wingdings" panose="05000000000000000000" pitchFamily="2" charset="2"/>
              <a:buChar char="v"/>
            </a:pPr>
            <a:r>
              <a:rPr lang="en-US" sz="1800" dirty="0">
                <a:solidFill>
                  <a:srgbClr val="C00000"/>
                </a:solidFill>
                <a:latin typeface="Meiryo UI (Body)"/>
              </a:rPr>
              <a:t>Coding Language	      : Python</a:t>
            </a:r>
            <a:endParaRPr lang="en-IN" sz="1800" dirty="0">
              <a:solidFill>
                <a:srgbClr val="C00000"/>
              </a:solidFill>
              <a:latin typeface="Meiryo UI (Body)"/>
            </a:endParaRPr>
          </a:p>
          <a:p>
            <a:pPr>
              <a:lnSpc>
                <a:spcPct val="150000"/>
              </a:lnSpc>
              <a:buClr>
                <a:srgbClr val="FF6600"/>
              </a:buClr>
              <a:buFont typeface="Wingdings" panose="05000000000000000000" pitchFamily="2" charset="2"/>
              <a:buChar char="v"/>
            </a:pPr>
            <a:r>
              <a:rPr lang="en-US" sz="1800" dirty="0">
                <a:solidFill>
                  <a:srgbClr val="C00000"/>
                </a:solidFill>
                <a:latin typeface="Meiryo UI (Body)"/>
              </a:rPr>
              <a:t>Tool	                        : PyCharm CE</a:t>
            </a:r>
            <a:endParaRPr lang="en-IN" sz="1800" dirty="0">
              <a:solidFill>
                <a:srgbClr val="C00000"/>
              </a:solidFill>
              <a:latin typeface="Meiryo UI (Body)"/>
            </a:endParaRPr>
          </a:p>
        </p:txBody>
      </p:sp>
    </p:spTree>
    <p:extLst>
      <p:ext uri="{BB962C8B-B14F-4D97-AF65-F5344CB8AC3E}">
        <p14:creationId xmlns:p14="http://schemas.microsoft.com/office/powerpoint/2010/main" val="29169959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8C88F1-1664-415F-AFCE-F6CF45809817}">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best-2</Template>
  <TotalTime>1965</TotalTime>
  <Words>1479</Words>
  <Application>Microsoft Office PowerPoint</Application>
  <PresentationFormat>Widescreen</PresentationFormat>
  <Paragraphs>105</Paragraphs>
  <Slides>26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Calibri</vt:lpstr>
      <vt:lpstr>Castellar</vt:lpstr>
      <vt:lpstr>Century Gothic</vt:lpstr>
      <vt:lpstr>Garamond</vt:lpstr>
      <vt:lpstr>Meiryo UI (Body)</vt:lpstr>
      <vt:lpstr>Symbol</vt:lpstr>
      <vt:lpstr>Times New Roman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prasad daphedar</dc:creator>
  <cp:lastModifiedBy>hanuman adabala</cp:lastModifiedBy>
  <cp:revision>24</cp:revision>
  <dcterms:created xsi:type="dcterms:W3CDTF">2021-10-07T13:45:43Z</dcterms:created>
  <dcterms:modified xsi:type="dcterms:W3CDTF">2022-04-13T09:27:44Z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